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309" r:id="rId2"/>
    <p:sldId id="310" r:id="rId3"/>
    <p:sldId id="256" r:id="rId4"/>
    <p:sldId id="257" r:id="rId5"/>
    <p:sldId id="258" r:id="rId6"/>
    <p:sldId id="285" r:id="rId7"/>
    <p:sldId id="261" r:id="rId8"/>
    <p:sldId id="265" r:id="rId9"/>
    <p:sldId id="262" r:id="rId10"/>
    <p:sldId id="263" r:id="rId11"/>
    <p:sldId id="264" r:id="rId12"/>
    <p:sldId id="266" r:id="rId13"/>
    <p:sldId id="268" r:id="rId14"/>
    <p:sldId id="270" r:id="rId15"/>
    <p:sldId id="269" r:id="rId16"/>
    <p:sldId id="303" r:id="rId17"/>
    <p:sldId id="259" r:id="rId18"/>
    <p:sldId id="260" r:id="rId19"/>
    <p:sldId id="271" r:id="rId20"/>
    <p:sldId id="272" r:id="rId21"/>
    <p:sldId id="307" r:id="rId22"/>
    <p:sldId id="308" r:id="rId23"/>
    <p:sldId id="274" r:id="rId24"/>
    <p:sldId id="275" r:id="rId25"/>
    <p:sldId id="276" r:id="rId26"/>
    <p:sldId id="277" r:id="rId27"/>
    <p:sldId id="278" r:id="rId28"/>
    <p:sldId id="286" r:id="rId29"/>
    <p:sldId id="279" r:id="rId30"/>
    <p:sldId id="280" r:id="rId31"/>
    <p:sldId id="281" r:id="rId32"/>
    <p:sldId id="282" r:id="rId33"/>
    <p:sldId id="287" r:id="rId34"/>
    <p:sldId id="293" r:id="rId35"/>
    <p:sldId id="288" r:id="rId36"/>
    <p:sldId id="289" r:id="rId37"/>
    <p:sldId id="294" r:id="rId38"/>
    <p:sldId id="292" r:id="rId39"/>
    <p:sldId id="296" r:id="rId40"/>
    <p:sldId id="299" r:id="rId41"/>
    <p:sldId id="304" r:id="rId42"/>
    <p:sldId id="302" r:id="rId43"/>
    <p:sldId id="306" r:id="rId44"/>
    <p:sldId id="300" r:id="rId45"/>
    <p:sldId id="301" r:id="rId46"/>
    <p:sldId id="305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6600"/>
    <a:srgbClr val="3BFF05"/>
    <a:srgbClr val="000099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607" autoAdjust="0"/>
  </p:normalViewPr>
  <p:slideViewPr>
    <p:cSldViewPr>
      <p:cViewPr>
        <p:scale>
          <a:sx n="80" d="100"/>
          <a:sy n="80" d="100"/>
        </p:scale>
        <p:origin x="-1086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9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54D30-475F-430B-ACFD-C32CABF450DC}" type="datetimeFigureOut">
              <a:rPr lang="en-US" smtClean="0"/>
              <a:t>5/25/2018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FB9303-9536-443F-BEFD-C0E0B0D640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073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FB9303-9536-443F-BEFD-C0E0B0D640C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435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91CAB-1093-49E2-BE8C-95199984E205}" type="datetimeFigureOut">
              <a:rPr lang="en-US" smtClean="0"/>
              <a:pPr/>
              <a:t>5/25/2018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5C9DD-C674-4C10-8D5D-48BB392CEEC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5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sha/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069" y="0"/>
            <a:ext cx="5299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2072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28600"/>
            <a:ext cx="6234112" cy="644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9232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2381251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 Ù LÂM SÀNG</a:t>
            </a:r>
            <a:br>
              <a:rPr lang="en-US" b="1" dirty="0" smtClea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>
                <a:latin typeface="Arial" panose="020B0604020202020204" pitchFamily="34" charset="0"/>
                <a:cs typeface="Arial" panose="020B0604020202020204" pitchFamily="34" charset="0"/>
              </a:rPr>
              <a:t>Clinical Masking</a:t>
            </a:r>
            <a:endParaRPr lang="en-US" sz="4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ubtitle 4"/>
          <p:cNvSpPr>
            <a:spLocks noGrp="1"/>
          </p:cNvSpPr>
          <p:nvPr>
            <p:ph type="subTitle" idx="1"/>
          </p:nvPr>
        </p:nvSpPr>
        <p:spPr>
          <a:xfrm>
            <a:off x="2362200" y="4038600"/>
            <a:ext cx="6400800" cy="2667000"/>
          </a:xfrm>
        </p:spPr>
        <p:txBody>
          <a:bodyPr>
            <a:noAutofit/>
          </a:bodyPr>
          <a:lstStyle/>
          <a:p>
            <a:pPr algn="r" eaLnBrk="1" hangingPunct="1"/>
            <a:r>
              <a:rPr lang="en-U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PGS. TS. </a:t>
            </a:r>
            <a:r>
              <a:rPr lang="en-US" sz="2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Đặng</a:t>
            </a:r>
            <a:r>
              <a:rPr lang="en-U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Hùng</a:t>
            </a:r>
            <a:endParaRPr lang="en-US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1" hangingPunct="1"/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cao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1" hangingPunct="1"/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Đại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Ngọc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Thạch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1" hangingPunct="1"/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Tịch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eaLnBrk="1" hangingPunct="1"/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Tp. HCM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Tỉnh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Phía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</a:p>
          <a:p>
            <a:pPr algn="r" eaLnBrk="1" hangingPunct="1"/>
            <a:r>
              <a:rPr lang="en-US" sz="16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25/5/2018</a:t>
            </a:r>
          </a:p>
          <a:p>
            <a:pPr eaLnBrk="1" hangingPunct="1"/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ĐẠI CƯƠNG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8800"/>
            <a:ext cx="8610600" cy="42973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“Sanders (1972):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toàn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giá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khó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hiểu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nhất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thiếu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kiến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kinh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lâm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sàng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gặp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khó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khăn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ù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lâm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sàng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84237"/>
            <a:ext cx="7543800" cy="5668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vấn</a:t>
            </a:r>
            <a:r>
              <a:rPr lang="en-US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đề</a:t>
            </a:r>
            <a:r>
              <a:rPr lang="en-US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giải</a:t>
            </a:r>
            <a:r>
              <a:rPr lang="en-US" sz="3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quyết</a:t>
            </a:r>
            <a:endParaRPr lang="en-US" sz="3600" b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nào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ù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ù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lâm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sàng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giải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462014"/>
            <a:ext cx="6865786" cy="524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52400" y="685800"/>
            <a:ext cx="5791200" cy="8382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NGHE LÉN ĐƯỜNG KHÍ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4400" y="26670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60 dB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371600" y="3024664"/>
            <a:ext cx="0" cy="14594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808386" y="3341132"/>
            <a:ext cx="0" cy="10784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570386" y="3036332"/>
            <a:ext cx="0" cy="14594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113186" y="2655332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20 dB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46386" y="3036332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IA = 40 dB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33400" y="152400"/>
            <a:ext cx="8077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1 - NGHE LÉN</a:t>
            </a:r>
            <a:endParaRPr lang="en-US" sz="4000" dirty="0">
              <a:solidFill>
                <a:srgbClr val="003399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867401" y="2286000"/>
            <a:ext cx="609599" cy="397927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497782" y="1976735"/>
            <a:ext cx="2112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endParaRPr 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7962"/>
          </a:xfrm>
          <a:ln w="38100"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NGHE LÉN ĐƯỜNG KHÍ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Interaural</a:t>
            </a:r>
            <a:r>
              <a:rPr lang="en-US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 attenuation </a:t>
            </a:r>
            <a:r>
              <a:rPr lang="en-US" sz="3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(ANSI/ASA 2010)</a:t>
            </a:r>
            <a:endParaRPr lang="en-US" sz="3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Handbook of Clinical Audiology (ed 2015, 946 pages)_page2_image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86200" y="1828800"/>
            <a:ext cx="4653476" cy="480060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14400" y="1752600"/>
            <a:ext cx="30480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50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IA = 40 dB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14400" y="4114800"/>
            <a:ext cx="3048000" cy="2514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10</a:t>
            </a:r>
          </a:p>
          <a:p>
            <a:pPr marL="342900" indent="-342900" algn="l">
              <a:lnSpc>
                <a:spcPct val="150000"/>
              </a:lnSpc>
              <a:buFontTx/>
              <a:buChar char="-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IA = 80 dB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0790" y="1951072"/>
            <a:ext cx="2895600" cy="1600200"/>
          </a:xfrm>
        </p:spPr>
        <p:txBody>
          <a:bodyPr>
            <a:noAutofit/>
          </a:bodyPr>
          <a:lstStyle/>
          <a:p>
            <a:pPr marL="0" indent="3175" algn="just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(T)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175" algn="just"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(P)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thần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kinh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467380"/>
            <a:ext cx="86868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Tai (T)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tai (P)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5216" y="1447800"/>
            <a:ext cx="5715000" cy="4563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ảnh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hưởng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IA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Earphone </a:t>
            </a: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chuyển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Tần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Đặc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trưng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riêng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bệnh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nhân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82000" cy="4678363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Supra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– aural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earphone: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xúc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vành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Circumaural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earphone: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bọc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toàn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vành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Insert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earphone: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ống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tai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733799"/>
            <a:ext cx="3657600" cy="2337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4148953"/>
            <a:ext cx="4038599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33400" y="6172200"/>
            <a:ext cx="40386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Circumaural</a:t>
            </a:r>
            <a:r>
              <a:rPr kumimoji="0" lang="en-US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earphone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410200" y="6172200"/>
            <a:ext cx="31242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Insert earphone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799" y="1109076"/>
            <a:ext cx="2971800" cy="2598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4906487" y="3707080"/>
            <a:ext cx="3810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i="1" dirty="0" smtClean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Supra – aural earphone</a:t>
            </a:r>
            <a:endParaRPr lang="en-US" sz="2400" dirty="0">
              <a:solidFill>
                <a:srgbClr val="FF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361890"/>
            <a:ext cx="8839200" cy="41549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IA: Insert earphone &gt; Supra aural earphone &gt; </a:t>
            </a:r>
            <a:r>
              <a:rPr lang="en-US" sz="21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Circumaural</a:t>
            </a:r>
            <a:r>
              <a:rPr lang="en-US" sz="2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earphone</a:t>
            </a:r>
          </a:p>
        </p:txBody>
      </p:sp>
      <p:sp>
        <p:nvSpPr>
          <p:cNvPr id="2" name="Rectangle 1"/>
          <p:cNvSpPr/>
          <p:nvPr/>
        </p:nvSpPr>
        <p:spPr>
          <a:xfrm>
            <a:off x="714499" y="1946412"/>
            <a:ext cx="320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sz="24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earphone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685800"/>
            <a:ext cx="7315200" cy="584775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 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40 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dB HL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86000" y="5867400"/>
            <a:ext cx="4648200" cy="5333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Supra – aural earphone</a:t>
            </a: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676400"/>
            <a:ext cx="5105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4238" y="2514600"/>
            <a:ext cx="5696362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57200" y="304800"/>
            <a:ext cx="4914076" cy="2123658"/>
          </a:xfrm>
          <a:prstGeom prst="rect">
            <a:avLst/>
          </a:prstGeom>
          <a:noFill/>
          <a:ln w="28575">
            <a:solidFill>
              <a:srgbClr val="3BFF05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earphone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IA: 75 dB ở ≤ 1000 Hz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    50 dB ở &gt; 1000 Hz</a:t>
            </a:r>
            <a:r>
              <a:rPr kumimoji="0" lang="en-US" sz="3200" b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IA = 60 dB</a:t>
            </a:r>
            <a:endParaRPr kumimoji="0" lang="en-US" sz="3200" b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rgbClr val="FF3300"/>
                </a:solidFill>
                <a:latin typeface="Arial" panose="020B0604020202020204" pitchFamily="34" charset="0"/>
                <a:cs typeface="Arial" pitchFamily="34" charset="0"/>
              </a:rPr>
              <a:t>NGHE LÉN ĐƯỜNG XƯƠNG</a:t>
            </a:r>
            <a:endParaRPr lang="en-US" sz="3200" b="1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1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486447"/>
            <a:ext cx="7339683" cy="4380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533400" y="1295400"/>
            <a:ext cx="3810000" cy="114300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IA = 0 dB HL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14800" y="5638800"/>
            <a:ext cx="3352800" cy="91440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Hiệu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ứng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nghẽn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533400" y="5029200"/>
            <a:ext cx="8001000" cy="152400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OE: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sâu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OE (occlusion effect)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95264"/>
            <a:ext cx="4005968" cy="2674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09800"/>
            <a:ext cx="6705600" cy="297180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3A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insert earphone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>
              <a:lnSpc>
                <a:spcPct val="150000"/>
              </a:lnSpc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sâu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ngoài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cửa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tai 2 – 3 mm</a:t>
            </a:r>
          </a:p>
          <a:p>
            <a:pPr lvl="0">
              <a:lnSpc>
                <a:spcPct val="150000"/>
              </a:lnSpc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nông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nằm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ngoài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cửa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tai</a:t>
            </a:r>
          </a:p>
          <a:p>
            <a:pPr>
              <a:lnSpc>
                <a:spcPct val="150000"/>
              </a:lnSpc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ngoài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cửa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tai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57200" y="1219200"/>
            <a:ext cx="5486401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OE Supra-aural earphones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30 dB ở 250 Hz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20 dB ở 500 Hz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10 dB ở 1,000 Hz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597877" y="4217075"/>
            <a:ext cx="4393723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OE </a:t>
            </a: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3A insert earphones</a:t>
            </a:r>
            <a:endParaRPr kumimoji="0" lang="en-US" sz="20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10 dB at 250 </a:t>
            </a:r>
            <a:r>
              <a:rPr kumimoji="0" lang="en-US" sz="2800" b="0" u="none" strike="noStrike" cap="none" normalizeH="0" baseline="0" dirty="0" err="1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và</a:t>
            </a:r>
            <a:r>
              <a:rPr kumimoji="0" lang="en-US" sz="2800" b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 </a:t>
            </a: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500 Hz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0 dB ở</a:t>
            </a:r>
            <a:r>
              <a:rPr kumimoji="0" lang="en-US" sz="2800" b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 </a:t>
            </a: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&gt; 1,000 Hz</a:t>
            </a:r>
            <a:endParaRPr kumimoji="0" lang="en-US" sz="5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350838"/>
            <a:ext cx="8229600" cy="868362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err="1" smtClean="0">
                <a:latin typeface="Arial" panose="020B0604020202020204" pitchFamily="34" charset="0"/>
                <a:cs typeface="Arial" pitchFamily="34" charset="0"/>
              </a:rPr>
              <a:t>Làm</a:t>
            </a:r>
            <a:r>
              <a:rPr lang="en-US" sz="3200" b="1" dirty="0" smtClean="0">
                <a:latin typeface="Arial" panose="020B0604020202020204" pitchFamily="34" charset="0"/>
                <a:cs typeface="Arial" pitchFamily="34" charset="0"/>
              </a:rPr>
              <a:t> ù </a:t>
            </a:r>
            <a:r>
              <a:rPr lang="en-US" sz="3200" b="1" dirty="0" err="1" smtClean="0">
                <a:latin typeface="Arial" panose="020B0604020202020204" pitchFamily="34" charset="0"/>
                <a:cs typeface="Arial" pitchFamily="34" charset="0"/>
              </a:rPr>
              <a:t>đường</a:t>
            </a:r>
            <a:r>
              <a:rPr lang="en-US" sz="3200" b="1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itchFamily="34" charset="0"/>
              </a:rPr>
              <a:t>xương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267" y="1627487"/>
            <a:ext cx="2399733" cy="2022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9498" y="4267200"/>
            <a:ext cx="3000102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27211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2 - KHI NÀO LÀM Ù</a:t>
            </a:r>
            <a:endParaRPr lang="en-US" sz="40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1219199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ngờ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endParaRPr lang="en-US" sz="28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này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trừ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FormulaMasking1_page3_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6400" y="2526792"/>
            <a:ext cx="6400800" cy="3035808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09600" y="5334000"/>
            <a:ext cx="2667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Tai </a:t>
            </a:r>
            <a:r>
              <a:rPr kumimoji="0" lang="en-US" sz="2800" b="0" u="none" strike="noStrike" cap="none" normalizeH="0" baseline="0" dirty="0" err="1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xét</a:t>
            </a:r>
            <a:r>
              <a:rPr kumimoji="0" lang="en-US" sz="2800" b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 </a:t>
            </a:r>
            <a:r>
              <a:rPr kumimoji="0" lang="en-US" sz="2800" b="0" u="none" strike="noStrike" cap="none" normalizeH="0" dirty="0" err="1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nghiệm</a:t>
            </a:r>
            <a:endParaRPr kumimoji="0" lang="en-US" sz="2800" b="0" u="none" strike="noStrike" cap="none" normalizeH="0" dirty="0" smtClean="0">
              <a:ln>
                <a:noFill/>
              </a:ln>
              <a:solidFill>
                <a:srgbClr val="231F20"/>
              </a:solidFill>
              <a:effectLst/>
              <a:latin typeface="Arial" panose="020B0604020202020204" pitchFamily="34" charset="0"/>
              <a:ea typeface="Minion Pro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baseline="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800" baseline="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800" baseline="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aseline="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800" baseline="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en-US" sz="5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029200" y="5334000"/>
            <a:ext cx="355353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Tai </a:t>
            </a:r>
            <a:r>
              <a:rPr kumimoji="0" lang="en-US" sz="2800" b="0" u="none" strike="noStrike" cap="none" normalizeH="0" baseline="0" dirty="0" err="1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không</a:t>
            </a:r>
            <a:r>
              <a:rPr kumimoji="0" lang="en-US" sz="28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 </a:t>
            </a:r>
            <a:r>
              <a:rPr kumimoji="0" lang="en-US" sz="2800" b="0" u="none" strike="noStrike" cap="none" normalizeH="0" baseline="0" dirty="0" err="1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xét</a:t>
            </a:r>
            <a:r>
              <a:rPr kumimoji="0" lang="en-US" sz="2800" b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 </a:t>
            </a:r>
            <a:r>
              <a:rPr kumimoji="0" lang="en-US" sz="2800" b="0" u="none" strike="noStrike" cap="none" normalizeH="0" dirty="0" err="1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nghiệm</a:t>
            </a:r>
            <a:endParaRPr kumimoji="0" lang="en-US" sz="2800" b="0" u="none" strike="noStrike" cap="none" normalizeH="0" dirty="0" smtClean="0">
              <a:ln>
                <a:noFill/>
              </a:ln>
              <a:solidFill>
                <a:srgbClr val="231F20"/>
              </a:solidFill>
              <a:effectLst/>
              <a:latin typeface="Arial" panose="020B0604020202020204" pitchFamily="34" charset="0"/>
              <a:ea typeface="Minion Pro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800" baseline="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800" baseline="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800" baseline="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aseline="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80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sz="280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kumimoji="0" lang="en-US" sz="5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48688" cy="1143000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 Ù ĐƯỜNG KHÍ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217836"/>
            <a:ext cx="4510088" cy="3887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895600"/>
            <a:ext cx="6293644" cy="33528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Rung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sọ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Vòng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Chụp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tai</a:t>
            </a:r>
          </a:p>
          <a:p>
            <a:pPr lvl="1"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 ĐỊNH LÀM Ù</a:t>
            </a:r>
            <a:endParaRPr lang="en-US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1"/>
            <a:ext cx="8229600" cy="342900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endParaRPr lang="en-US" sz="2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</a:p>
          <a:p>
            <a:pPr lvl="1">
              <a:lnSpc>
                <a:spcPct val="150000"/>
              </a:lnSpc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0" y="4876800"/>
            <a:ext cx="59436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AC</a:t>
            </a:r>
            <a:r>
              <a:rPr 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−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BC</a:t>
            </a:r>
            <a:r>
              <a:rPr 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NontestEar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≥ IA</a:t>
            </a:r>
          </a:p>
        </p:txBody>
      </p:sp>
      <p:sp>
        <p:nvSpPr>
          <p:cNvPr id="5" name="Rectangle 4"/>
          <p:cNvSpPr/>
          <p:nvPr/>
        </p:nvSpPr>
        <p:spPr>
          <a:xfrm>
            <a:off x="1544782" y="5648980"/>
            <a:ext cx="5922818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NontestEar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9857" y="4523774"/>
            <a:ext cx="1564943" cy="1191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1143000"/>
            <a:ext cx="4114800" cy="990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đồ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minh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họa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 algn="just"/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ù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tai (P)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323850"/>
            <a:ext cx="82296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≥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 &gt; 40 dB HL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1238250"/>
            <a:ext cx="4963624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57200" y="5943600"/>
            <a:ext cx="82296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NontestEar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 &gt; 40 dB HL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882008"/>
              </p:ext>
            </p:extLst>
          </p:nvPr>
        </p:nvGraphicFramePr>
        <p:xfrm>
          <a:off x="5105400" y="2164080"/>
          <a:ext cx="3733800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0150"/>
                <a:gridCol w="1866900"/>
                <a:gridCol w="66675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250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2000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4000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8000 Hz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55 – 0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60 – 5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80 – 25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90 – 30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95 – 40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100 – 45 ≥ 40?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Yes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0" y="1143000"/>
            <a:ext cx="4114800" cy="3657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đồ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minh </a:t>
            </a:r>
            <a:r>
              <a:rPr lang="en-US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họa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ù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(P)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IA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&lt; 75 dB ở</a:t>
            </a:r>
          </a:p>
          <a:p>
            <a:pPr marL="0" lvl="0" indent="0" algn="just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250, 500, 1000 Hz</a:t>
            </a:r>
          </a:p>
          <a:p>
            <a:pPr marL="0" lvl="0" indent="0" algn="just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ù</a:t>
            </a:r>
          </a:p>
          <a:p>
            <a:pPr lvl="0" algn="just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IA &gt; 50 dB ở</a:t>
            </a:r>
          </a:p>
          <a:p>
            <a:pPr marL="0" lvl="0" indent="0" algn="just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2000, 4000, 8000 Hz</a:t>
            </a:r>
          </a:p>
          <a:p>
            <a:pPr marL="0" lvl="0" indent="0" algn="just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ù</a:t>
            </a:r>
          </a:p>
          <a:p>
            <a:pPr lvl="0" algn="just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323850"/>
            <a:ext cx="44958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≥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238250"/>
            <a:ext cx="4876800" cy="4398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28600" y="5943600"/>
            <a:ext cx="47244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NontestEar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953000"/>
            <a:ext cx="2514600" cy="166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271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0" y="990600"/>
            <a:ext cx="4114800" cy="1143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đồ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minh </a:t>
            </a:r>
            <a:r>
              <a:rPr lang="en-US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họa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ù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(T)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323850"/>
            <a:ext cx="44958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≥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238250"/>
            <a:ext cx="4876800" cy="4398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28600" y="5943600"/>
            <a:ext cx="47244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8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NontestEar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≥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endPara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4990531"/>
            <a:ext cx="1752600" cy="1334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47872"/>
              </p:ext>
            </p:extLst>
          </p:nvPr>
        </p:nvGraphicFramePr>
        <p:xfrm>
          <a:off x="5100453" y="2438400"/>
          <a:ext cx="3662547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230"/>
                <a:gridCol w="1892863"/>
                <a:gridCol w="617454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250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2000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4000 Hz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8000 Hz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20 – 0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25 – 5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30 – 25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35 – 30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40 – 40 ≥ 40?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45 – 45 ≥ 40?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en-US" sz="20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617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799"/>
            <a:ext cx="5181600" cy="2209801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IA = 0</a:t>
            </a:r>
          </a:p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Nghe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Nghe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hổn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Nghe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thần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kinh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0" y="4299228"/>
            <a:ext cx="8077200" cy="523220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itchFamily="34" charset="0"/>
              </a:rPr>
              <a:t>Air-Bone </a:t>
            </a:r>
            <a:r>
              <a:rPr lang="en-US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Gap</a:t>
            </a:r>
            <a:r>
              <a:rPr 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Test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Ear</a:t>
            </a:r>
            <a:r>
              <a:rPr lang="en-US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≥ 15 </a:t>
            </a: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dB HL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3363" y="5279648"/>
            <a:ext cx="8057238" cy="892552"/>
          </a:xfrm>
          <a:prstGeom prst="rect">
            <a:avLst/>
          </a:prstGeom>
          <a:ln w="285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itchFamily="34" charset="0"/>
              </a:rPr>
              <a:t>(Air-Bone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Gap =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AC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Test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Ear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− Unmasked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BC)</a:t>
            </a: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(ASA 2010)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548688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LÀM Ù ĐƯỜNG XƯƠNG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684" y="1219200"/>
            <a:ext cx="3260316" cy="26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0" y="3733800"/>
            <a:ext cx="5334000" cy="2697163"/>
          </a:xfrm>
        </p:spPr>
        <p:txBody>
          <a:bodyPr>
            <a:normAutofit/>
          </a:bodyPr>
          <a:lstStyle/>
          <a:p>
            <a:pPr marL="565150" indent="-565150" algn="ctr">
              <a:lnSpc>
                <a:spcPct val="150000"/>
              </a:lnSpc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điển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endParaRPr lang="en-US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65150" indent="-565150" algn="just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A: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</a:t>
            </a:r>
          </a:p>
          <a:p>
            <a:pPr marL="565150" indent="-565150" algn="just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B: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(P)</a:t>
            </a:r>
          </a:p>
          <a:p>
            <a:pPr marL="565150" indent="-565150" algn="just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C: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08" y="228600"/>
            <a:ext cx="3436547" cy="325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47255" y="2872613"/>
            <a:ext cx="6858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itchFamily="34" charset="0"/>
              </a:rPr>
              <a:t>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430" y="251586"/>
            <a:ext cx="3425616" cy="323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5105400" y="2895600"/>
            <a:ext cx="6858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itchFamily="34" charset="0"/>
              </a:rPr>
              <a:t>B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11" y="3670550"/>
            <a:ext cx="3225990" cy="302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533400" y="6248400"/>
            <a:ext cx="685800" cy="381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itchFamily="34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3 - PHƯƠNG PHÁP LÀM Ù</a:t>
            </a:r>
            <a:endParaRPr lang="en-US" sz="3600" b="1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6248400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dải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hẹp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(ANSI/ASA  2010)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dải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rộng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lời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276600"/>
            <a:ext cx="4495800" cy="30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9600" cy="10969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MỨC ÂM Ù HIỆU QUẢ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(dB EM)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17637"/>
            <a:ext cx="4495800" cy="4525963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Mức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 ban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8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Mức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thiểu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algn="just"/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Bắt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trừ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lén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undermasking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Mức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đa</a:t>
            </a:r>
            <a:endParaRPr lang="en-US" sz="28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3413" lvl="1" algn="just"/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thật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3413" lvl="1" algn="just"/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overmasking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2" y="1524000"/>
            <a:ext cx="4357688" cy="4051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MỨC ÂM Ù BAN ĐẦU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438150"/>
            <a:ext cx="1981200" cy="606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28600" y="3579674"/>
            <a:ext cx="6553200" cy="1754326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Initial Masking Level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itchFamily="34" charset="0"/>
                <a:cs typeface="Arial" panose="020B0604020202020204" pitchFamily="34" charset="0"/>
              </a:rPr>
              <a:t>=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AC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Nontest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 Ear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itchFamily="34" charset="0"/>
                <a:cs typeface="Arial" panose="020B0604020202020204" pitchFamily="34" charset="0"/>
              </a:rPr>
              <a:t>+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10 dB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itchFamily="34" charset="0"/>
                <a:cs typeface="Arial" panose="020B0604020202020204" pitchFamily="34" charset="0"/>
              </a:rPr>
              <a:t>			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itchFamily="34" charset="0"/>
                <a:cs typeface="Arial" panose="020B0604020202020204" pitchFamily="34" charset="0"/>
              </a:rPr>
              <a:t>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itchFamily="34" charset="0"/>
                <a:cs typeface="Arial" panose="020B0604020202020204" pitchFamily="34" charset="0"/>
              </a:rPr>
              <a:t>=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5 dB HL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itchFamily="34" charset="0"/>
                <a:cs typeface="Arial" panose="020B0604020202020204" pitchFamily="34" charset="0"/>
              </a:rPr>
              <a:t>+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10 dB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itchFamily="34" charset="0"/>
                <a:cs typeface="Arial" panose="020B0604020202020204" pitchFamily="34" charset="0"/>
              </a:rPr>
              <a:t>			    =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Minion Pro Cond" pitchFamily="18" charset="0"/>
                <a:cs typeface="Arial" panose="020B0604020202020204" pitchFamily="34" charset="0"/>
              </a:rPr>
              <a:t>15 dB EM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2221715"/>
            <a:ext cx="6553200" cy="1077218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Masking Level  =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Ear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+ 10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dB</a:t>
            </a:r>
          </a:p>
          <a:p>
            <a:pPr algn="ctr"/>
            <a:endParaRPr lang="en-U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(Martin 1974)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04800" y="1219200"/>
            <a:ext cx="441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Đường</a:t>
            </a:r>
            <a:r>
              <a:rPr lang="en-US" sz="3200" b="1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MỨC ÂM Ù BAN ĐẦU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3400" y="2079248"/>
            <a:ext cx="8077200" cy="892552"/>
          </a:xfrm>
          <a:prstGeom prst="rect">
            <a:avLst/>
          </a:prstGeom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Masking Level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sz="20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</a:t>
            </a:r>
            <a:r>
              <a:rPr lang="en-US" sz="2000" baseline="-25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aseline="-2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+ 10 dB 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</a:t>
            </a:r>
          </a:p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(Martin 1974)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04800" y="1219200"/>
            <a:ext cx="441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Đường</a:t>
            </a:r>
            <a:r>
              <a:rPr lang="en-US" sz="3200" b="1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xương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57200" y="3048000"/>
            <a:ext cx="4876799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OE Supra-aural earphones: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30 dB ở 250 Hz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20 dB ở 500 Hz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10 dB ở 1,000 Hz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648201" y="3074075"/>
            <a:ext cx="4267199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3A insert earphones:</a:t>
            </a:r>
            <a:endParaRPr kumimoji="0" lang="en-US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10 dB at 250 </a:t>
            </a:r>
            <a:r>
              <a:rPr kumimoji="0" lang="en-US" sz="2400" b="0" u="none" strike="noStrike" cap="none" normalizeH="0" baseline="0" dirty="0" err="1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và</a:t>
            </a:r>
            <a:r>
              <a:rPr kumimoji="0" lang="en-US" sz="2400" b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 </a:t>
            </a: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500 Hz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-  0 dB ở</a:t>
            </a:r>
            <a:r>
              <a:rPr kumimoji="0" lang="en-US" sz="2400" b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 </a:t>
            </a: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Minion Pro" pitchFamily="18" charset="0"/>
                <a:cs typeface="Arial" panose="020B0604020202020204" pitchFamily="34" charset="0"/>
              </a:rPr>
              <a:t>&gt; 1,000 Hz</a:t>
            </a:r>
            <a:endParaRPr kumimoji="0" lang="en-US" sz="4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33400" y="5429975"/>
            <a:ext cx="7924800" cy="830997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air-bone </a:t>
            </a:r>
            <a:r>
              <a:rPr lang="en-US" sz="3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</a:t>
            </a:r>
            <a:r>
              <a:rPr lang="en-US" sz="24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</a:t>
            </a:r>
            <a:r>
              <a:rPr lang="en-US" sz="2400" baseline="-25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ear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≥ 20 dB: OE = 0</a:t>
            </a:r>
            <a:endParaRPr kumimoji="0" lang="en-US" sz="4800" b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80120" y="551656"/>
            <a:ext cx="1835280" cy="5620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2258326"/>
            <a:ext cx="6858000" cy="1754326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Masking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Level =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</a:t>
            </a:r>
            <a:r>
              <a:rPr lang="en-US" baseline="-25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Nontest</a:t>
            </a:r>
            <a:r>
              <a:rPr lang="en-US" baseline="-2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aseline="-25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+ 10 dB +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(500 Hz)         =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dB HL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+ 10 dB +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dB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       </a:t>
            </a:r>
            <a:r>
              <a:rPr lang="en-US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 dB EM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4114800"/>
            <a:ext cx="6477000" cy="1143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(OE/supra aural earphone 500 Hz = 20)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5105400"/>
            <a:ext cx="1752600" cy="1334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MỨC ÂM Ù TỐI ĐA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latin typeface="Arial" pitchFamily="34" charset="0"/>
                <a:cs typeface="Arial" pitchFamily="34" charset="0"/>
              </a:rPr>
              <a:t>IA</a:t>
            </a: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-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tương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IA: supra aural earphone/3A insert earphone </a:t>
            </a:r>
          </a:p>
        </p:txBody>
      </p:sp>
      <p:sp>
        <p:nvSpPr>
          <p:cNvPr id="4" name="Rectangle 3"/>
          <p:cNvSpPr/>
          <p:nvPr/>
        </p:nvSpPr>
        <p:spPr>
          <a:xfrm>
            <a:off x="914400" y="3352800"/>
            <a:ext cx="7391400" cy="1600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M</a:t>
            </a:r>
            <a:r>
              <a:rPr lang="en-US" sz="32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Max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BC</a:t>
            </a:r>
            <a:r>
              <a:rPr lang="en-US" sz="32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Test</a:t>
            </a:r>
            <a:r>
              <a:rPr lang="en-US" sz="3200" baseline="-250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Ear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+ IA − 5dB </a:t>
            </a:r>
          </a:p>
          <a:p>
            <a:pPr algn="ctr"/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ea typeface="Tahoma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Liden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 1959)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pPr algn="just"/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Mức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đa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65813" y="228600"/>
            <a:ext cx="2349587" cy="623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304800" y="2209800"/>
            <a:ext cx="6324600" cy="266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32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BC</a:t>
            </a:r>
            <a:r>
              <a:rPr lang="en-US" sz="3200" baseline="-2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</a:t>
            </a:r>
            <a:r>
              <a:rPr lang="en-US" sz="3200" baseline="-25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Ear </a:t>
            </a:r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IA - 5 dB</a:t>
            </a:r>
          </a:p>
          <a:p>
            <a:r>
              <a:rPr lang="de-DE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= 80 dB HL +  40 dB - 5 dB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= 115 dB EM</a:t>
            </a: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839200" cy="12192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4 - THỰC HÀNH LÂM SÀNG</a:t>
            </a:r>
            <a:r>
              <a:rPr lang="en-US" sz="40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Hood (1960):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supra aural earphone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7549" y="1371600"/>
            <a:ext cx="7740251" cy="513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1" name="Group 20"/>
          <p:cNvGrpSpPr/>
          <p:nvPr/>
        </p:nvGrpSpPr>
        <p:grpSpPr>
          <a:xfrm>
            <a:off x="3537349" y="3230564"/>
            <a:ext cx="4114800" cy="2819400"/>
            <a:chOff x="2971800" y="3429000"/>
            <a:chExt cx="4114800" cy="281940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4191000" y="5181600"/>
              <a:ext cx="0" cy="106680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7086600" y="5181600"/>
              <a:ext cx="0" cy="106680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800600" y="5181600"/>
              <a:ext cx="0" cy="106680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3276600" y="4267200"/>
              <a:ext cx="7620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3276600" y="3962400"/>
              <a:ext cx="10668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3276600" y="3581400"/>
              <a:ext cx="14478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/>
            <p:cNvSpPr/>
            <p:nvPr/>
          </p:nvSpPr>
          <p:spPr>
            <a:xfrm>
              <a:off x="2971800" y="3429000"/>
              <a:ext cx="304800" cy="304800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Content Placeholder 2"/>
          <p:cNvSpPr txBox="1">
            <a:spLocks/>
          </p:cNvSpPr>
          <p:nvPr/>
        </p:nvSpPr>
        <p:spPr>
          <a:xfrm>
            <a:off x="228600" y="1143000"/>
            <a:ext cx="3124200" cy="228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ù:</a:t>
            </a:r>
          </a:p>
          <a:p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Ban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thiểu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đa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THỰC HÀNH ÂM Ù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>
            <a:normAutofit/>
          </a:bodyPr>
          <a:lstStyle/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Silverman (1991): 5 dB</a:t>
            </a:r>
          </a:p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Hood (1960): 10 dB  </a:t>
            </a:r>
          </a:p>
          <a:p>
            <a:pPr algn="just"/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Yacullo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(2004): </a:t>
            </a:r>
          </a:p>
          <a:p>
            <a:pPr lvl="1" algn="just"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 ban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thiểu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Tăng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bước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5 dB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thử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ổn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đạt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ù &gt; 15 – 20 dB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mà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mới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algn="just"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Đọc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Tx/>
              <a:buChar char="-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8387"/>
            <a:ext cx="3276600" cy="334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505200"/>
            <a:ext cx="3276600" cy="318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3406087"/>
            <a:ext cx="3276599" cy="329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3657600" y="1219200"/>
            <a:ext cx="5181600" cy="16764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tương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đương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ở 3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ví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57600" y="228600"/>
            <a:ext cx="5334000" cy="9906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5 - LÝ GIẢI KẾT QUẢ</a:t>
            </a:r>
            <a:endParaRPr lang="en-US" sz="32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14400"/>
            <a:ext cx="5117629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5267207" y="1097924"/>
            <a:ext cx="3800593" cy="41598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Tần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2000 Hz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(P)</a:t>
            </a: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endParaRPr lang="en-US" sz="2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thiểu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25 dB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	 55 dB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 55 dB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486400" y="1200665"/>
            <a:ext cx="3581400" cy="403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Tần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500 Hz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(P)</a:t>
            </a: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endParaRPr lang="en-US" sz="2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ban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35 dB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thiểu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65 dB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95 dB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 35 dB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95865"/>
            <a:ext cx="5410200" cy="4971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TÌNH HUỐNG KHÓ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Studebaker (1979):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bề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rộng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hẹp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tai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buNone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Mức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cao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hơn</a:t>
            </a:r>
            <a:endParaRPr lang="en-US" sz="2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Tx/>
              <a:buChar char="-"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kém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nhẹ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bên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insert earphone 3A</a:t>
            </a:r>
          </a:p>
          <a:p>
            <a:pPr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(Hosford-Dunn:1986)</a:t>
            </a:r>
          </a:p>
          <a:p>
            <a:pPr algn="just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IA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lớn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hơn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dẫn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truyền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overmasking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TAI XÉT NGHIỆM NGHE LÉN ÂM Ù</a:t>
            </a:r>
            <a:b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(CROSS – MASKING)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447800"/>
            <a:ext cx="5577191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5334000" y="1600200"/>
            <a:ext cx="3733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Tần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4000 Hz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Tai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xét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(P)</a:t>
            </a: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đường</a:t>
            </a:r>
            <a:r>
              <a:rPr lang="en-US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xương</a:t>
            </a:r>
            <a:endParaRPr lang="en-US" sz="2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ban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10 dB</a:t>
            </a: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thiểu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70 dB</a:t>
            </a: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tối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	 85 dB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&gt; 85 dB: over masking</a:t>
            </a: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Ngưỡng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:  35 dB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8382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LÝ GIẢI THÍNH LỰC ĐỒ ÂM Ù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872231"/>
            <a:ext cx="7848600" cy="5833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5638800" y="5562600"/>
            <a:ext cx="3048000" cy="1143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giải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đồ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qua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BẢNG TÓM TẮT</a:t>
            </a: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152400" y="952500"/>
            <a:ext cx="8915400" cy="2781300"/>
            <a:chOff x="228600" y="952500"/>
            <a:chExt cx="8915400" cy="2781300"/>
          </a:xfrm>
        </p:grpSpPr>
        <p:sp>
          <p:nvSpPr>
            <p:cNvPr id="5" name="Content Placeholder 2"/>
            <p:cNvSpPr txBox="1">
              <a:spLocks/>
            </p:cNvSpPr>
            <p:nvPr/>
          </p:nvSpPr>
          <p:spPr>
            <a:xfrm>
              <a:off x="228600" y="1981199"/>
              <a:ext cx="2438400" cy="990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Nghe</a:t>
              </a:r>
              <a:r>
                <a: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lén</a:t>
              </a:r>
              <a:r>
                <a: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 IA </a:t>
              </a:r>
            </a:p>
          </p:txBody>
        </p:sp>
        <p:sp>
          <p:nvSpPr>
            <p:cNvPr id="6" name="Content Placeholder 2"/>
            <p:cNvSpPr txBox="1">
              <a:spLocks/>
            </p:cNvSpPr>
            <p:nvPr/>
          </p:nvSpPr>
          <p:spPr>
            <a:xfrm>
              <a:off x="1371600" y="1257300"/>
              <a:ext cx="2743200" cy="990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Đường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khí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: IA = </a:t>
              </a:r>
            </a:p>
          </p:txBody>
        </p:sp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1371600" y="2743200"/>
              <a:ext cx="5715000" cy="990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Đường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xương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  <a:r>
                <a:rPr lang="en-US" sz="28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IA = 0, OE</a:t>
              </a:r>
            </a:p>
          </p:txBody>
        </p:sp>
        <p:sp>
          <p:nvSpPr>
            <p:cNvPr id="10" name="Content Placeholder 2"/>
            <p:cNvSpPr txBox="1">
              <a:spLocks/>
            </p:cNvSpPr>
            <p:nvPr/>
          </p:nvSpPr>
          <p:spPr>
            <a:xfrm>
              <a:off x="4191000" y="952500"/>
              <a:ext cx="4191000" cy="609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8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Supra aural phone: 40 dB</a:t>
              </a:r>
            </a:p>
          </p:txBody>
        </p:sp>
        <p:sp>
          <p:nvSpPr>
            <p:cNvPr id="11" name="Content Placeholder 2"/>
            <p:cNvSpPr txBox="1">
              <a:spLocks/>
            </p:cNvSpPr>
            <p:nvPr/>
          </p:nvSpPr>
          <p:spPr>
            <a:xfrm>
              <a:off x="4191000" y="1676400"/>
              <a:ext cx="2362200" cy="609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85000" lnSpcReduction="1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8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3A </a:t>
              </a:r>
              <a:r>
                <a:rPr lang="en-US" sz="28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</a:t>
              </a:r>
              <a:r>
                <a:rPr lang="en-US" sz="28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phone: </a:t>
              </a:r>
            </a:p>
          </p:txBody>
        </p:sp>
        <p:sp>
          <p:nvSpPr>
            <p:cNvPr id="12" name="Content Placeholder 2"/>
            <p:cNvSpPr txBox="1">
              <a:spLocks/>
            </p:cNvSpPr>
            <p:nvPr/>
          </p:nvSpPr>
          <p:spPr>
            <a:xfrm>
              <a:off x="6591300" y="2057400"/>
              <a:ext cx="2552700" cy="60960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75 dB ≤ 10000 Hz</a:t>
              </a:r>
            </a:p>
          </p:txBody>
        </p:sp>
        <p:sp>
          <p:nvSpPr>
            <p:cNvPr id="13" name="Content Placeholder 2"/>
            <p:cNvSpPr txBox="1">
              <a:spLocks/>
            </p:cNvSpPr>
            <p:nvPr/>
          </p:nvSpPr>
          <p:spPr>
            <a:xfrm>
              <a:off x="6591300" y="1447800"/>
              <a:ext cx="2476500" cy="609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50 dB &gt; 1000 Hz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flipH="1" flipV="1">
              <a:off x="2590800" y="2476499"/>
              <a:ext cx="381000" cy="495300"/>
            </a:xfrm>
            <a:prstGeom prst="line">
              <a:avLst/>
            </a:prstGeom>
            <a:ln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2590800" y="1905000"/>
              <a:ext cx="304800" cy="571499"/>
            </a:xfrm>
            <a:prstGeom prst="line">
              <a:avLst/>
            </a:prstGeom>
            <a:ln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Left Brace 27"/>
            <p:cNvSpPr/>
            <p:nvPr/>
          </p:nvSpPr>
          <p:spPr>
            <a:xfrm>
              <a:off x="4038600" y="1257301"/>
              <a:ext cx="152400" cy="800100"/>
            </a:xfrm>
            <a:prstGeom prst="leftBrace">
              <a:avLst/>
            </a:prstGeom>
            <a:ln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Left Brace 28"/>
            <p:cNvSpPr/>
            <p:nvPr/>
          </p:nvSpPr>
          <p:spPr>
            <a:xfrm>
              <a:off x="6439748" y="1695450"/>
              <a:ext cx="198119" cy="723900"/>
            </a:xfrm>
            <a:prstGeom prst="leftBrace">
              <a:avLst/>
            </a:prstGeom>
            <a:ln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52400" y="3748574"/>
            <a:ext cx="7239000" cy="2576026"/>
            <a:chOff x="152400" y="3748574"/>
            <a:chExt cx="7239000" cy="2576026"/>
          </a:xfrm>
        </p:grpSpPr>
        <p:sp>
          <p:nvSpPr>
            <p:cNvPr id="32" name="Content Placeholder 2"/>
            <p:cNvSpPr txBox="1">
              <a:spLocks/>
            </p:cNvSpPr>
            <p:nvPr/>
          </p:nvSpPr>
          <p:spPr>
            <a:xfrm>
              <a:off x="152400" y="4743450"/>
              <a:ext cx="2438400" cy="74295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85000" lnSpcReduction="1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Khi</a:t>
              </a:r>
              <a:r>
                <a: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nào</a:t>
              </a:r>
              <a:r>
                <a: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làm</a:t>
              </a:r>
              <a:r>
                <a: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ù</a:t>
              </a:r>
            </a:p>
          </p:txBody>
        </p: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1371600" y="3911420"/>
              <a:ext cx="2743200" cy="990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Đường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khí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</p:txBody>
        </p:sp>
        <p:sp>
          <p:nvSpPr>
            <p:cNvPr id="34" name="Content Placeholder 2"/>
            <p:cNvSpPr txBox="1">
              <a:spLocks/>
            </p:cNvSpPr>
            <p:nvPr/>
          </p:nvSpPr>
          <p:spPr>
            <a:xfrm>
              <a:off x="1371600" y="5334000"/>
              <a:ext cx="2438400" cy="9906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Đường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xương</a:t>
              </a:r>
              <a:r>
                <a:rPr lang="en-US" sz="2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</p:txBody>
        </p:sp>
        <p:cxnSp>
          <p:nvCxnSpPr>
            <p:cNvPr id="39" name="Straight Connector 38"/>
            <p:cNvCxnSpPr>
              <a:endCxn id="32" idx="3"/>
            </p:cNvCxnSpPr>
            <p:nvPr/>
          </p:nvCxnSpPr>
          <p:spPr>
            <a:xfrm flipH="1" flipV="1">
              <a:off x="2590800" y="5114925"/>
              <a:ext cx="304800" cy="381655"/>
            </a:xfrm>
            <a:prstGeom prst="line">
              <a:avLst/>
            </a:prstGeom>
            <a:ln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flipV="1">
              <a:off x="2590800" y="4559120"/>
              <a:ext cx="304800" cy="571499"/>
            </a:xfrm>
            <a:prstGeom prst="line">
              <a:avLst/>
            </a:prstGeom>
            <a:ln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Left Brace 40"/>
            <p:cNvSpPr/>
            <p:nvPr/>
          </p:nvSpPr>
          <p:spPr>
            <a:xfrm>
              <a:off x="3276600" y="3938124"/>
              <a:ext cx="152400" cy="800100"/>
            </a:xfrm>
            <a:prstGeom prst="leftBrace">
              <a:avLst/>
            </a:prstGeom>
            <a:ln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3581400" y="3748574"/>
              <a:ext cx="3810000" cy="461665"/>
            </a:xfrm>
            <a:prstGeom prst="rect">
              <a:avLst/>
            </a:prstGeom>
            <a:ln w="28575"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24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AC</a:t>
              </a:r>
              <a:r>
                <a:rPr lang="en-US" sz="2400" baseline="-250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Test</a:t>
              </a:r>
              <a:r>
                <a:rPr lang="en-US" sz="2400" baseline="-250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Ear</a:t>
              </a:r>
              <a:r>
                <a:rPr lang="en-US" sz="24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dirty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– </a:t>
              </a:r>
              <a:r>
                <a:rPr lang="en-US" sz="24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BC</a:t>
              </a:r>
              <a:r>
                <a:rPr lang="en-US" sz="2000" baseline="-250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Nontest</a:t>
              </a:r>
              <a:r>
                <a:rPr lang="en-US" sz="2000" baseline="-250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Ear</a:t>
              </a:r>
              <a:r>
                <a:rPr lang="en-US" sz="24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dirty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≥ </a:t>
              </a:r>
              <a:r>
                <a:rPr lang="en-US" sz="24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IA</a:t>
              </a:r>
              <a:endParaRPr lang="en-US" sz="24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74576" y="4464600"/>
              <a:ext cx="3816824" cy="461665"/>
            </a:xfrm>
            <a:prstGeom prst="rect">
              <a:avLst/>
            </a:prstGeom>
            <a:ln w="28575"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24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AC</a:t>
              </a:r>
              <a:r>
                <a:rPr lang="en-US" sz="2400" baseline="-250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Test</a:t>
              </a:r>
              <a:r>
                <a:rPr lang="en-US" sz="2400" baseline="-250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Ear</a:t>
              </a:r>
              <a:r>
                <a:rPr lang="en-US" sz="24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dirty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– </a:t>
              </a:r>
              <a:r>
                <a:rPr lang="en-US" sz="24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AC</a:t>
              </a:r>
              <a:r>
                <a:rPr lang="en-US" sz="2000" baseline="-25000" dirty="0" err="1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Nontest</a:t>
              </a:r>
              <a:r>
                <a:rPr lang="en-US" sz="2000" baseline="-250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Ear</a:t>
              </a:r>
              <a:r>
                <a:rPr lang="en-US" sz="24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dirty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≥ </a:t>
              </a:r>
              <a:r>
                <a:rPr lang="en-US" sz="24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IA</a:t>
              </a:r>
              <a:endParaRPr lang="en-US" sz="2400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733800" y="5496580"/>
              <a:ext cx="3657600" cy="523220"/>
            </a:xfrm>
            <a:prstGeom prst="rect">
              <a:avLst/>
            </a:prstGeom>
            <a:ln w="19050">
              <a:solidFill>
                <a:srgbClr val="0070C0"/>
              </a:solidFill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US" sz="2800" dirty="0" smtClean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Air </a:t>
              </a:r>
              <a:r>
                <a:rPr lang="en-US" sz="2800" dirty="0">
                  <a:solidFill>
                    <a:srgbClr val="0066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bone gap ≥ 15 dB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0" y="1809750"/>
            <a:ext cx="1295400" cy="396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" name="Group 29"/>
          <p:cNvGrpSpPr/>
          <p:nvPr/>
        </p:nvGrpSpPr>
        <p:grpSpPr>
          <a:xfrm>
            <a:off x="109847" y="304800"/>
            <a:ext cx="8957953" cy="2438400"/>
            <a:chOff x="109847" y="990600"/>
            <a:chExt cx="8957953" cy="2438400"/>
          </a:xfrm>
        </p:grpSpPr>
        <p:sp>
          <p:nvSpPr>
            <p:cNvPr id="4" name="Content Placeholder 2"/>
            <p:cNvSpPr txBox="1">
              <a:spLocks/>
            </p:cNvSpPr>
            <p:nvPr/>
          </p:nvSpPr>
          <p:spPr>
            <a:xfrm>
              <a:off x="109847" y="2018310"/>
              <a:ext cx="1755288" cy="57484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28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PP </a:t>
              </a:r>
              <a:r>
                <a:rPr lang="en-US" sz="2800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làm</a:t>
              </a:r>
              <a:r>
                <a:rPr lang="en-US" sz="28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ù</a:t>
              </a:r>
            </a:p>
          </p:txBody>
        </p:sp>
        <p:sp>
          <p:nvSpPr>
            <p:cNvPr id="5" name="Content Placeholder 2"/>
            <p:cNvSpPr txBox="1">
              <a:spLocks/>
            </p:cNvSpPr>
            <p:nvPr/>
          </p:nvSpPr>
          <p:spPr>
            <a:xfrm>
              <a:off x="381000" y="1333500"/>
              <a:ext cx="2286000" cy="6477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</a:pP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Âm</a:t>
              </a: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ù ban </a:t>
              </a: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đầu</a:t>
              </a:r>
              <a:endParaRPr lang="en-US" sz="2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flipH="1" flipV="1">
              <a:off x="1750835" y="2324099"/>
              <a:ext cx="228600" cy="48577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V="1">
              <a:off x="1750835" y="1752600"/>
              <a:ext cx="304800" cy="5714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1979435" y="2095500"/>
              <a:ext cx="2286000" cy="6477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</a:pP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Âm</a:t>
              </a: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ù </a:t>
              </a: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tối</a:t>
              </a: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thiểu</a:t>
              </a:r>
              <a:endParaRPr lang="en-US" sz="22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Content Placeholder 2"/>
            <p:cNvSpPr txBox="1">
              <a:spLocks/>
            </p:cNvSpPr>
            <p:nvPr/>
          </p:nvSpPr>
          <p:spPr>
            <a:xfrm>
              <a:off x="609600" y="2781300"/>
              <a:ext cx="1676400" cy="6477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</a:pPr>
              <a:r>
                <a:rPr lang="en-US" sz="24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ù </a:t>
              </a:r>
              <a:r>
                <a:rPr lang="en-US" sz="24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tối</a:t>
              </a:r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đa</a:t>
              </a:r>
              <a:r>
                <a:rPr lang="en-US" sz="2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</p:txBody>
        </p:sp>
        <p:cxnSp>
          <p:nvCxnSpPr>
            <p:cNvPr id="20" name="Straight Connector 19"/>
            <p:cNvCxnSpPr/>
            <p:nvPr/>
          </p:nvCxnSpPr>
          <p:spPr>
            <a:xfrm flipV="1">
              <a:off x="1750835" y="2327440"/>
              <a:ext cx="22860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ontent Placeholder 2"/>
            <p:cNvSpPr txBox="1">
              <a:spLocks/>
            </p:cNvSpPr>
            <p:nvPr/>
          </p:nvSpPr>
          <p:spPr>
            <a:xfrm>
              <a:off x="2514600" y="990600"/>
              <a:ext cx="2743200" cy="4953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</a:pP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Đường</a:t>
              </a: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khí</a:t>
              </a: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</p:txBody>
        </p:sp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2516365" y="1638300"/>
              <a:ext cx="2286000" cy="6477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</a:pP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Đường</a:t>
              </a: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2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xương</a:t>
              </a:r>
              <a:r>
                <a:rPr lang="en-US" sz="2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  <a:endParaRPr lang="en-US" sz="2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Left Brace 23"/>
            <p:cNvSpPr/>
            <p:nvPr/>
          </p:nvSpPr>
          <p:spPr>
            <a:xfrm>
              <a:off x="2286000" y="1238250"/>
              <a:ext cx="198119" cy="72390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265436" y="990600"/>
              <a:ext cx="4268964" cy="461665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IML </a:t>
              </a:r>
              <a:r>
                <a: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= </a:t>
              </a:r>
              <a:r>
                <a:rPr lang="en-US" sz="2400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AC</a:t>
              </a:r>
              <a:r>
                <a:rPr lang="en-US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Nontest</a:t>
              </a:r>
              <a:r>
                <a: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Ear </a:t>
              </a:r>
              <a:r>
                <a: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 </a:t>
              </a:r>
              <a:r>
                <a: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 </a:t>
              </a:r>
              <a:r>
                <a: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dB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576483" y="1671935"/>
              <a:ext cx="4491317" cy="461665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IML </a:t>
              </a:r>
              <a:r>
                <a:rPr lang="en-US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= </a:t>
              </a:r>
              <a:r>
                <a:rPr lang="en-US" sz="2400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AC</a:t>
              </a:r>
              <a:r>
                <a:rPr lang="en-US" dirty="0" err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Nontest</a:t>
              </a:r>
              <a:r>
                <a:rPr lang="en-US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Ear </a:t>
              </a:r>
              <a:r>
                <a:rPr lang="en-US" sz="24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+ 10dB + OE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286000" y="2809874"/>
              <a:ext cx="5257799" cy="4953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800" dirty="0" err="1" smtClean="0">
                  <a:solidFill>
                    <a:srgbClr val="FF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M</a:t>
              </a:r>
              <a:r>
                <a:rPr lang="en-US" sz="2800" baseline="-25000" dirty="0" err="1" smtClean="0">
                  <a:solidFill>
                    <a:srgbClr val="FF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Max</a:t>
              </a:r>
              <a:r>
                <a:rPr lang="en-US" sz="2800" dirty="0" smtClean="0">
                  <a:solidFill>
                    <a:srgbClr val="FF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 = </a:t>
              </a:r>
              <a:r>
                <a:rPr lang="en-US" sz="2800" dirty="0" err="1" smtClean="0">
                  <a:solidFill>
                    <a:srgbClr val="FF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BC</a:t>
              </a:r>
              <a:r>
                <a:rPr lang="en-US" sz="2800" baseline="-25000" dirty="0" err="1" smtClean="0">
                  <a:solidFill>
                    <a:srgbClr val="FF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Test</a:t>
              </a:r>
              <a:r>
                <a:rPr lang="en-US" sz="2800" baseline="-25000" dirty="0" smtClean="0">
                  <a:solidFill>
                    <a:srgbClr val="FF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 Ear</a:t>
              </a:r>
              <a:r>
                <a:rPr lang="en-US" sz="2800" dirty="0" smtClean="0">
                  <a:solidFill>
                    <a:srgbClr val="FF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 + IA − 5dB </a:t>
              </a:r>
              <a:endParaRPr 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0901" y="2816444"/>
            <a:ext cx="5746834" cy="3812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1" name="Straight Connector 30"/>
          <p:cNvCxnSpPr/>
          <p:nvPr/>
        </p:nvCxnSpPr>
        <p:spPr>
          <a:xfrm>
            <a:off x="4251213" y="5486400"/>
            <a:ext cx="0" cy="792057"/>
          </a:xfrm>
          <a:prstGeom prst="line">
            <a:avLst/>
          </a:prstGeom>
          <a:ln w="127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413467" y="5456343"/>
            <a:ext cx="0" cy="792057"/>
          </a:xfrm>
          <a:prstGeom prst="line">
            <a:avLst/>
          </a:prstGeom>
          <a:ln w="127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724400" y="5486399"/>
            <a:ext cx="0" cy="792057"/>
          </a:xfrm>
          <a:prstGeom prst="line">
            <a:avLst/>
          </a:prstGeom>
          <a:ln w="127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544464" y="4800600"/>
            <a:ext cx="565755" cy="0"/>
          </a:xfrm>
          <a:prstGeom prst="line">
            <a:avLst/>
          </a:prstGeom>
          <a:ln w="127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3530718" y="4572000"/>
            <a:ext cx="792057" cy="0"/>
          </a:xfrm>
          <a:prstGeom prst="line">
            <a:avLst/>
          </a:prstGeom>
          <a:ln w="127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3530718" y="4325976"/>
            <a:ext cx="1074935" cy="0"/>
          </a:xfrm>
          <a:prstGeom prst="line">
            <a:avLst/>
          </a:prstGeom>
          <a:ln w="127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3352800" y="4228143"/>
            <a:ext cx="191664" cy="19166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09847" y="3050999"/>
            <a:ext cx="2427612" cy="877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lâm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sàng</a:t>
            </a:r>
            <a:endParaRPr lang="en-US" sz="28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17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76200"/>
            <a:ext cx="2286000" cy="2334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500942"/>
            <a:ext cx="2209800" cy="2147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883" y="4707881"/>
            <a:ext cx="2059517" cy="2073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3048000" y="514968"/>
            <a:ext cx="5715000" cy="62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giải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quả</a:t>
            </a:r>
            <a:endParaRPr lang="en-US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7786" y="1605604"/>
            <a:ext cx="5715214" cy="464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254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 LUẬN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ù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giúp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mức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ù: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phức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tạp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nhưng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dễ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hiểu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Thao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tác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xuyên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dễ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dàng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Ứng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Lắp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trợ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thính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	 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Cấy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ốc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tai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36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THAM KHẢO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Autofit/>
          </a:bodyPr>
          <a:lstStyle/>
          <a:p>
            <a:pPr algn="just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American National Standards Institute/Acoustical Society of </a:t>
            </a:r>
            <a:r>
              <a:rPr lang="it-IT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America (ANSI/ASA). (2010) American National Standard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Specification for Audiometers. ANSI/ASA 3.6–2010. New York: ANSI/ASA.</a:t>
            </a:r>
          </a:p>
          <a:p>
            <a:pPr algn="just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American Speech-Language-Hearing Association. (1988) Determining threshold level for speech [Guidelines]. Available online at  www.asha.org/policy.</a:t>
            </a:r>
          </a:p>
          <a:p>
            <a:pPr algn="just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American Speech-Language-Hearing Association. (1990) Audiometric symbols [Guidelines]. Available online at: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asha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org/policy.</a:t>
            </a:r>
          </a:p>
          <a:p>
            <a:pPr algn="just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American Speech-Language-Hearing Association. (2005) Guidelines for manual pure-tone threshold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audiometry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[Guidelines]. Available online at: www.asha.org/policy.</a:t>
            </a:r>
          </a:p>
          <a:p>
            <a:pPr algn="just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Beattie RC,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Svihovec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DV, Edgerton BJ. (1978) Comparison of speech detection and spondee thresholds for half- versus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fulllist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intelligibility scores with MLV and taped presentations of NU-6. J 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Audiol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Soc. 3, 267–272.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172200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Berger EH,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Kerivan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JE. (1983) Influence of physiological noise and the occlusion effect on the measurement of real-ear attenuation at threshold. J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Acoust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Soc Am. 74, 81–94.</a:t>
            </a:r>
          </a:p>
          <a:p>
            <a:pPr algn="just">
              <a:lnSpc>
                <a:spcPct val="12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Berrett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MV. (1973) Some relations between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interaural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attenuation and the occlusion effect. Unpublished doctoral dissertation. Iowa City, IA: University of Iowa.</a:t>
            </a:r>
          </a:p>
          <a:p>
            <a:pPr algn="just">
              <a:lnSpc>
                <a:spcPct val="12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Blackwell KL,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Oyler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RF,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Seyfried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DN. (1991) A clinical comparison of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Grason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Stadler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inserts earphones and TDH-50P standard earphones. Ear Hear. 12, 361–362.</a:t>
            </a:r>
          </a:p>
          <a:p>
            <a:pPr algn="just">
              <a:lnSpc>
                <a:spcPct val="12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Chaiklin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JB. (1959) The relation among three selected auditory speech thresholds. J Speech Hear Res. 2, 237–243.</a:t>
            </a:r>
          </a:p>
          <a:p>
            <a:pPr algn="just">
              <a:lnSpc>
                <a:spcPct val="120000"/>
              </a:lnSpc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Chaiklin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JB. (1967)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Interaural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attenuation and cross-hearing in air-conduction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audiometry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 J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Aud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Res. 7, 413–424.</a:t>
            </a:r>
          </a:p>
          <a:p>
            <a:pPr algn="just">
              <a:lnSpc>
                <a:spcPct val="12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Coles RRA,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Priede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VM. (1970) On the misdiagnosis resulting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fromincorrect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use of masking. J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Laryngol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Otol. 84, 41–63.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9600"/>
            <a:ext cx="8382000" cy="5623558"/>
          </a:xfrm>
        </p:spPr>
      </p:pic>
    </p:spTree>
    <p:extLst>
      <p:ext uri="{BB962C8B-B14F-4D97-AF65-F5344CB8AC3E}">
        <p14:creationId xmlns:p14="http://schemas.microsoft.com/office/powerpoint/2010/main" val="85929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1820</Words>
  <Application>Microsoft Office PowerPoint</Application>
  <PresentationFormat>On-screen Show (4:3)</PresentationFormat>
  <Paragraphs>308</Paragraphs>
  <Slides>46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PowerPoint Presentation</vt:lpstr>
      <vt:lpstr>PowerPoint Presentation</vt:lpstr>
      <vt:lpstr>LÀM Ù LÂM SÀNG  Clinical Masking</vt:lpstr>
      <vt:lpstr>ĐẠI CƯƠNG</vt:lpstr>
      <vt:lpstr>PowerPoint Presentation</vt:lpstr>
      <vt:lpstr>NGHE LÉN ĐƯỜNG KHÍ</vt:lpstr>
      <vt:lpstr>NGHE LÉN ĐƯỜNG KHÍ Interaural attenuation (ANSI/ASA 2010)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NGHE LÉN ĐƯỜNG XƯƠNG</vt:lpstr>
      <vt:lpstr>PowerPoint Presentation</vt:lpstr>
      <vt:lpstr>Làm ù đường xương</vt:lpstr>
      <vt:lpstr>2 - KHI NÀO LÀM Ù</vt:lpstr>
      <vt:lpstr>LÀM Ù ĐƯỜNG KHÍ</vt:lpstr>
      <vt:lpstr>CHỈ ĐỊNH LÀM Ù</vt:lpstr>
      <vt:lpstr>PowerPoint Presentation</vt:lpstr>
      <vt:lpstr>PowerPoint Presentation</vt:lpstr>
      <vt:lpstr>PowerPoint Presentation</vt:lpstr>
      <vt:lpstr>LÀM Ù ĐƯỜNG XƯƠNG</vt:lpstr>
      <vt:lpstr>PowerPoint Presentation</vt:lpstr>
      <vt:lpstr>3 - PHƯƠNG PHÁP LÀM Ù</vt:lpstr>
      <vt:lpstr>MỨC ÂM Ù HIỆU QUẢ (dB EM)</vt:lpstr>
      <vt:lpstr>MỨC ÂM Ù BAN ĐẦU</vt:lpstr>
      <vt:lpstr>MỨC ÂM Ù BAN ĐẦU</vt:lpstr>
      <vt:lpstr>PowerPoint Presentation</vt:lpstr>
      <vt:lpstr>MỨC ÂM Ù TỐI ĐA</vt:lpstr>
      <vt:lpstr>PowerPoint Presentation</vt:lpstr>
      <vt:lpstr>4 - THỰC HÀNH LÂM SÀNG Hood (1960): phương pháp bình nguyên supra aural earphone </vt:lpstr>
      <vt:lpstr>THỰC HÀNH ÂM Ù</vt:lpstr>
      <vt:lpstr>5 - LÝ GIẢI KẾT QUẢ</vt:lpstr>
      <vt:lpstr>PowerPoint Presentation</vt:lpstr>
      <vt:lpstr>PowerPoint Presentation</vt:lpstr>
      <vt:lpstr>TÌNH HUỐNG KHÓ</vt:lpstr>
      <vt:lpstr>TAI XÉT NGHIỆM NGHE LÉN ÂM Ù (CROSS – MASKING)</vt:lpstr>
      <vt:lpstr>LÝ GIẢI THÍNH LỰC ĐỒ ÂM Ù</vt:lpstr>
      <vt:lpstr>BẢNG TÓM TẮT</vt:lpstr>
      <vt:lpstr>PowerPoint Presentation</vt:lpstr>
      <vt:lpstr>PowerPoint Presentation</vt:lpstr>
      <vt:lpstr>KẾT LUẬN</vt:lpstr>
      <vt:lpstr>THAM KHẢO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TRI DUNG</dc:creator>
  <cp:lastModifiedBy>Windows User</cp:lastModifiedBy>
  <cp:revision>122</cp:revision>
  <dcterms:created xsi:type="dcterms:W3CDTF">2016-07-21T13:58:17Z</dcterms:created>
  <dcterms:modified xsi:type="dcterms:W3CDTF">2018-05-25T06:40:48Z</dcterms:modified>
</cp:coreProperties>
</file>