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handoutMasterIdLst>
    <p:handoutMasterId r:id="rId47"/>
  </p:handoutMasterIdLst>
  <p:sldIdLst>
    <p:sldId id="256" r:id="rId2"/>
    <p:sldId id="301" r:id="rId3"/>
    <p:sldId id="292" r:id="rId4"/>
    <p:sldId id="293" r:id="rId5"/>
    <p:sldId id="31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80" r:id="rId25"/>
    <p:sldId id="281" r:id="rId26"/>
    <p:sldId id="282" r:id="rId27"/>
    <p:sldId id="283" r:id="rId28"/>
    <p:sldId id="308" r:id="rId29"/>
    <p:sldId id="309" r:id="rId30"/>
    <p:sldId id="310" r:id="rId31"/>
    <p:sldId id="311" r:id="rId32"/>
    <p:sldId id="312" r:id="rId33"/>
    <p:sldId id="313" r:id="rId34"/>
    <p:sldId id="314" r:id="rId35"/>
    <p:sldId id="315" r:id="rId36"/>
    <p:sldId id="316" r:id="rId37"/>
    <p:sldId id="317" r:id="rId38"/>
    <p:sldId id="318" r:id="rId39"/>
    <p:sldId id="286" r:id="rId40"/>
    <p:sldId id="320" r:id="rId41"/>
    <p:sldId id="287" r:id="rId42"/>
    <p:sldId id="289" r:id="rId43"/>
    <p:sldId id="290" r:id="rId44"/>
    <p:sldId id="291" r:id="rId45"/>
    <p:sldId id="307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080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D118B-851F-4D4D-B21C-0E35E2E376F5}" type="datetimeFigureOut">
              <a:rPr lang="en-US" smtClean="0"/>
              <a:t>26-Apr-17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524A6-8FB3-485B-A0D6-F039334530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8209E40-390C-49A0-B772-69F82A4E236B}" type="datetimeFigureOut">
              <a:rPr lang="en-US" smtClean="0"/>
              <a:pPr/>
              <a:t>26-Apr-17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03C6A1D-76B6-4C44-B8B7-0A58F0266E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3733800"/>
            <a:ext cx="6172200" cy="9144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ĐO NHĨ LƯỢNG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4876800"/>
            <a:ext cx="6172200" cy="1905000"/>
          </a:xfrm>
        </p:spPr>
        <p:txBody>
          <a:bodyPr>
            <a:normAutofit/>
          </a:bodyPr>
          <a:lstStyle/>
          <a:p>
            <a:pPr algn="r"/>
            <a:r>
              <a:rPr lang="en-US" dirty="0" smtClean="0">
                <a:latin typeface="Arial" pitchFamily="34" charset="0"/>
                <a:cs typeface="Arial" pitchFamily="34" charset="0"/>
              </a:rPr>
              <a:t>PGS. TS. ĐẶNG XUÂN HÙNG</a:t>
            </a:r>
          </a:p>
          <a:p>
            <a:pPr algn="r"/>
            <a:r>
              <a:rPr lang="en-US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cao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dirty="0" err="1" smtClean="0">
                <a:latin typeface="Arial" pitchFamily="34" charset="0"/>
                <a:cs typeface="Arial" pitchFamily="34" charset="0"/>
              </a:rPr>
              <a:t>Bộ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môn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Tai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Mũi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Họng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Đại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Khoa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Phạm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Ngọc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Thạch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26204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2882" y="141531"/>
            <a:ext cx="4857322" cy="397326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9110" y="1640522"/>
            <a:ext cx="7383780" cy="479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533400"/>
            <a:ext cx="6741781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55" y="-34721"/>
            <a:ext cx="8636745" cy="6435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7467600" cy="5711952"/>
          </a:xfrm>
        </p:spPr>
        <p:txBody>
          <a:bodyPr>
            <a:normAutofit/>
          </a:bodyPr>
          <a:lstStyle/>
          <a:p>
            <a:r>
              <a:rPr lang="vi-VN" sz="2800" dirty="0" smtClean="0">
                <a:latin typeface="Arial" pitchFamily="34" charset="0"/>
                <a:cs typeface="Arial" pitchFamily="34" charset="0"/>
              </a:rPr>
              <a:t>Phân loại nhĩ lượng đồ theo Jerger-Liden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676400"/>
            <a:ext cx="4926896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Content Placeholder 6" descr="hinh 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94195" y="1600200"/>
            <a:ext cx="5193610" cy="48736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V = V1 + V2: 0.5 – 1.5 cc</a:t>
            </a:r>
            <a:endParaRPr lang="en-US" b="1" dirty="0"/>
          </a:p>
        </p:txBody>
      </p:sp>
      <p:pic>
        <p:nvPicPr>
          <p:cNvPr id="4" name="Content Placeholder 3" descr="Untitled-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66659"/>
            <a:ext cx="7467600" cy="434070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màng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nhĩ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hẹp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ống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tai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ngoài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57200" y="5684838"/>
            <a:ext cx="8229600" cy="944562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Viêm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màng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nhĩ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6" name="Picture 4" descr="otitis-med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12" y="1451934"/>
            <a:ext cx="4173366" cy="4110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44915t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4712" y="1451934"/>
            <a:ext cx="4002088" cy="4110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Content Placeholder 3" descr="Bullous myringitis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47800" y="304800"/>
            <a:ext cx="6324600" cy="6096000"/>
          </a:xfrm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1219200" y="4953000"/>
            <a:ext cx="3200400" cy="1676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V’ &lt; V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457200" y="5761038"/>
            <a:ext cx="8229600" cy="715962"/>
          </a:xfrm>
        </p:spPr>
        <p:txBody>
          <a:bodyPr>
            <a:norm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sau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tai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phồng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lên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2" name="Picture 1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493838"/>
            <a:ext cx="3886200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1000" y="2590800"/>
            <a:ext cx="2057400" cy="1143000"/>
          </a:xfrm>
        </p:spPr>
        <p:txBody>
          <a:bodyPr/>
          <a:lstStyle/>
          <a:p>
            <a:pPr algn="ctr"/>
            <a:r>
              <a:rPr lang="en-US" b="1" dirty="0" smtClean="0"/>
              <a:t>V’ &lt; V</a:t>
            </a:r>
            <a:endParaRPr lang="en-US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5486400"/>
            <a:ext cx="6705600" cy="9113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Lồi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– U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xương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762000"/>
            <a:ext cx="4648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 txBox="1">
            <a:spLocks/>
          </p:cNvSpPr>
          <p:nvPr/>
        </p:nvSpPr>
        <p:spPr>
          <a:xfrm>
            <a:off x="152400" y="2282952"/>
            <a:ext cx="20574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V’ &lt; V</a:t>
            </a:r>
            <a:endParaRPr kumimoji="0" lang="en-US" sz="3000" b="1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838200"/>
            <a:ext cx="4438650" cy="4472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5486400"/>
            <a:ext cx="6705600" cy="9113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Viêm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tai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giữa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dịch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438150"/>
            <a:ext cx="474345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5486400"/>
            <a:ext cx="6705600" cy="9113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Viêm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tai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giữa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dịch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685800"/>
            <a:ext cx="4648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219200" y="5486400"/>
            <a:ext cx="6705600" cy="9113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Viêm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tai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giữa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thanh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dịch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81000"/>
            <a:ext cx="4953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447800" y="5565648"/>
            <a:ext cx="6705600" cy="9113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Xẹp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nhĩ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381000" y="2590800"/>
            <a:ext cx="20574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V’ &gt; V</a:t>
            </a:r>
            <a:endParaRPr kumimoji="0" lang="en-US" sz="3000" b="1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titled-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371600"/>
            <a:ext cx="8149061" cy="3581400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447800" y="5334000"/>
            <a:ext cx="6705600" cy="9113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Lỗ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thủng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màng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nhĩ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nhỏ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lớn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3200400" y="457200"/>
            <a:ext cx="2057400" cy="762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V’ &gt; V</a:t>
            </a:r>
            <a:endParaRPr kumimoji="0" lang="en-US" sz="3000" b="1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granu%2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0" y="457200"/>
            <a:ext cx="5715000" cy="4572000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447800" y="5334000"/>
            <a:ext cx="6705600" cy="9113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Khối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xơ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hòm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nhĩ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685800" y="5105400"/>
            <a:ext cx="2057400" cy="762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V’ = V</a:t>
            </a:r>
            <a:endParaRPr kumimoji="0" lang="en-US" sz="3000" b="1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00008_te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381000"/>
            <a:ext cx="3395036" cy="3505200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352800" y="5562600"/>
            <a:ext cx="5105400" cy="9113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Trật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khớp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chuỗi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xương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con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Content Placeholder 3" descr="Untitled-5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429000" y="457200"/>
            <a:ext cx="5031018" cy="5025869"/>
          </a:xfrm>
        </p:spPr>
      </p:pic>
      <p:pic>
        <p:nvPicPr>
          <p:cNvPr id="8" name="Picture 7" descr="ossiclesof%20the%20e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4035552"/>
            <a:ext cx="3276600" cy="238918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Đ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chức năng tai giữa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iển thị qua nhĩ lượng đồ</a:t>
            </a:r>
          </a:p>
          <a:p>
            <a:pPr>
              <a:lnSpc>
                <a:spcPct val="150000"/>
              </a:lnSpc>
            </a:pP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thường qui từ thập niên 70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hay đổi vật lý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hát hiện bệnh lý tai giữa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ổn thương hệ thống dẫn truyền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(chuỗi xương con, màng nhĩ).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7467600" cy="5254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hối hợp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oi tai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Nhĩ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lượng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hính lực đơn âm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hản xạ bàn đạp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hát hiện sớm bệnh lý tai giữa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7467600" cy="5711952"/>
          </a:xfrm>
        </p:spPr>
        <p:txBody>
          <a:bodyPr/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Nhĩ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bình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thường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1828800" y="1371600"/>
            <a:ext cx="525780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8077200" cy="5711952"/>
          </a:xfrm>
        </p:spPr>
        <p:txBody>
          <a:bodyPr/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Nhĩ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bình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thường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đỉnh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lệch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phía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áp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lực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âm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447800"/>
            <a:ext cx="6262073" cy="411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686800" cy="685800"/>
          </a:xfrm>
        </p:spPr>
        <p:txBody>
          <a:bodyPr/>
          <a:lstStyle/>
          <a:p>
            <a:r>
              <a:rPr lang="vi-VN" dirty="0" smtClean="0">
                <a:latin typeface="Arial" pitchFamily="34" charset="0"/>
                <a:cs typeface="Arial" pitchFamily="34" charset="0"/>
              </a:rPr>
              <a:t>Chiều cao nhĩ đồ và thể tích ống tai ngoài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1143000"/>
            <a:ext cx="556824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81000" y="5410200"/>
            <a:ext cx="3810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2800" dirty="0" err="1"/>
              <a:t>Ytm</a:t>
            </a:r>
            <a:r>
              <a:rPr lang="en-US" sz="2800" dirty="0"/>
              <a:t> = 0.65 – 0.77</a:t>
            </a:r>
          </a:p>
          <a:p>
            <a:r>
              <a:rPr lang="en-US" sz="2800" dirty="0" err="1"/>
              <a:t>Vea</a:t>
            </a:r>
            <a:r>
              <a:rPr lang="en-US" sz="2800" dirty="0"/>
              <a:t> = 0.5 – 1.5 cm</a:t>
            </a:r>
            <a:r>
              <a:rPr lang="en-US" sz="2800" baseline="30000" dirty="0"/>
              <a:t>3</a:t>
            </a:r>
            <a:endParaRPr lang="en-US" sz="28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4038600"/>
            <a:ext cx="7848600" cy="2590800"/>
          </a:xfrm>
        </p:spPr>
        <p:txBody>
          <a:bodyPr>
            <a:normAutofit/>
          </a:bodyPr>
          <a:lstStyle/>
          <a:p>
            <a:pPr algn="just"/>
            <a:r>
              <a:rPr lang="vi-VN" dirty="0" smtClean="0">
                <a:latin typeface="Arial" pitchFamily="34" charset="0"/>
                <a:cs typeface="Arial" pitchFamily="34" charset="0"/>
              </a:rPr>
              <a:t>Nhĩ lượng đồ a nằm trong vùng ống tai ngoài có thể tích bình thường, bệnh lý thường là  tiết dịch tai giữa.</a:t>
            </a:r>
          </a:p>
          <a:p>
            <a:pPr algn="just"/>
            <a:r>
              <a:rPr lang="vi-VN" dirty="0" smtClean="0">
                <a:latin typeface="Arial" pitchFamily="34" charset="0"/>
                <a:cs typeface="Arial" pitchFamily="34" charset="0"/>
              </a:rPr>
              <a:t>Nhĩ lượng đồ b nằm dưới vùng sậm màu thường do nút ráy tai. </a:t>
            </a:r>
          </a:p>
          <a:p>
            <a:pPr algn="just"/>
            <a:r>
              <a:rPr lang="vi-VN" dirty="0" smtClean="0">
                <a:latin typeface="Arial" pitchFamily="34" charset="0"/>
                <a:cs typeface="Arial" pitchFamily="34" charset="0"/>
              </a:rPr>
              <a:t>Nhĩ lượng đồ c nằm trên vùng thể tích bình thường, bệnh lý chủ yếu do thủng màng nhĩ </a:t>
            </a:r>
          </a:p>
        </p:txBody>
      </p:sp>
      <p:pic>
        <p:nvPicPr>
          <p:cNvPr id="11268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152400"/>
            <a:ext cx="4953000" cy="376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762000"/>
            <a:ext cx="3429000" cy="1371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sz="3200" noProof="0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noProof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noProof="0" dirty="0" err="1" smtClean="0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noProof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noProof="0" dirty="0" err="1" smtClean="0">
                <a:latin typeface="Arial" pitchFamily="34" charset="0"/>
                <a:cs typeface="Arial" pitchFamily="34" charset="0"/>
              </a:rPr>
              <a:t>Vec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001000" cy="762000"/>
          </a:xfrm>
        </p:spPr>
        <p:txBody>
          <a:bodyPr/>
          <a:lstStyle/>
          <a:p>
            <a:pPr eaLnBrk="1" hangingPunct="1"/>
            <a:r>
              <a:rPr lang="en-US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dốc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bề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rộng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nhĩ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đồ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5562600"/>
            <a:ext cx="8305800" cy="6096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TW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bình thường 60-110 daPa </a:t>
            </a:r>
          </a:p>
        </p:txBody>
      </p:sp>
      <p:pic>
        <p:nvPicPr>
          <p:cNvPr id="12292" name="Picture 4" descr="do thong thu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305800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4800"/>
            <a:ext cx="8001000" cy="922338"/>
          </a:xfrm>
        </p:spPr>
        <p:txBody>
          <a:bodyPr/>
          <a:lstStyle/>
          <a:p>
            <a:pPr eaLnBrk="1" hangingPunct="1"/>
            <a:r>
              <a:rPr lang="en-US" sz="3400" dirty="0" err="1" smtClean="0">
                <a:latin typeface="Arial" pitchFamily="34" charset="0"/>
                <a:cs typeface="Arial" pitchFamily="34" charset="0"/>
              </a:rPr>
              <a:t>Áp</a:t>
            </a:r>
            <a:r>
              <a:rPr lang="en-US" sz="3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400" dirty="0" err="1" smtClean="0">
                <a:latin typeface="Arial" pitchFamily="34" charset="0"/>
                <a:cs typeface="Arial" pitchFamily="34" charset="0"/>
              </a:rPr>
              <a:t>lực</a:t>
            </a:r>
            <a:r>
              <a:rPr lang="en-US" sz="3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400" dirty="0" err="1" smtClean="0">
                <a:latin typeface="Arial" pitchFamily="34" charset="0"/>
                <a:cs typeface="Arial" pitchFamily="34" charset="0"/>
              </a:rPr>
              <a:t>ống</a:t>
            </a:r>
            <a:r>
              <a:rPr lang="en-US" sz="3400" dirty="0" smtClean="0">
                <a:latin typeface="Arial" pitchFamily="34" charset="0"/>
                <a:cs typeface="Arial" pitchFamily="34" charset="0"/>
              </a:rPr>
              <a:t> tai </a:t>
            </a:r>
            <a:r>
              <a:rPr lang="en-US" sz="3400" dirty="0" err="1" smtClean="0">
                <a:latin typeface="Arial" pitchFamily="34" charset="0"/>
                <a:cs typeface="Arial" pitchFamily="34" charset="0"/>
              </a:rPr>
              <a:t>giữa</a:t>
            </a:r>
            <a:endParaRPr lang="en-US" sz="3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5638800"/>
            <a:ext cx="6248400" cy="685800"/>
          </a:xfrm>
        </p:spPr>
        <p:txBody>
          <a:bodyPr/>
          <a:lstStyle/>
          <a:p>
            <a:r>
              <a:rPr lang="vi-VN" sz="2800" dirty="0" smtClean="0">
                <a:latin typeface="Arial" pitchFamily="34" charset="0"/>
                <a:cs typeface="Arial" pitchFamily="34" charset="0"/>
              </a:rPr>
              <a:t>Ap lực đỉnh nhĩ lượng TPP</a:t>
            </a:r>
            <a:r>
              <a:rPr lang="vi-VN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3316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524000"/>
            <a:ext cx="4724400" cy="375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2503118"/>
            <a:ext cx="5867398" cy="1687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4648200"/>
            <a:ext cx="63007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533400"/>
            <a:ext cx="589759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" y="1219199"/>
            <a:ext cx="8534400" cy="4343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5766" y="1524001"/>
            <a:ext cx="8611016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2362200"/>
            <a:ext cx="828821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304800"/>
            <a:ext cx="3248025" cy="600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762000"/>
            <a:ext cx="647062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457200"/>
            <a:ext cx="4325291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533400"/>
            <a:ext cx="7116990" cy="439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90600"/>
            <a:ext cx="7256433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-1"/>
            <a:ext cx="4343400" cy="5378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2438400"/>
            <a:ext cx="3715996" cy="389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6266" y="1"/>
            <a:ext cx="220933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304800"/>
            <a:ext cx="4495800" cy="5067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199" y="2362200"/>
            <a:ext cx="4249761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4200" y="0"/>
            <a:ext cx="192024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304800"/>
            <a:ext cx="8001000" cy="762000"/>
          </a:xfrm>
        </p:spPr>
        <p:txBody>
          <a:bodyPr/>
          <a:lstStyle/>
          <a:p>
            <a:pPr eaLnBrk="1" hangingPunct="1"/>
            <a:r>
              <a:rPr lang="en-US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dụng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lâm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sàng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5181600"/>
            <a:ext cx="4114800" cy="1371600"/>
          </a:xfrm>
        </p:spPr>
        <p:txBody>
          <a:bodyPr>
            <a:normAutofit/>
          </a:bodyPr>
          <a:lstStyle/>
          <a:p>
            <a:r>
              <a:rPr lang="vi-VN" dirty="0" smtClean="0">
                <a:latin typeface="Arial" pitchFamily="34" charset="0"/>
                <a:cs typeface="Arial" pitchFamily="34" charset="0"/>
              </a:rPr>
              <a:t>Nhĩ lượng đồ và thính lực đồ trong viêm tai giữa với hòm nhĩ chứa ít dịch </a:t>
            </a:r>
          </a:p>
        </p:txBody>
      </p:sp>
      <p:pic>
        <p:nvPicPr>
          <p:cNvPr id="16388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110715"/>
            <a:ext cx="4324625" cy="4070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111216"/>
            <a:ext cx="3962400" cy="4059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495800" y="5181600"/>
            <a:ext cx="43434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vi-VN" sz="2400" dirty="0">
                <a:latin typeface="Arial" pitchFamily="34" charset="0"/>
                <a:cs typeface="Arial" pitchFamily="34" charset="0"/>
              </a:rPr>
              <a:t>Nhĩ lượng đồ và thính lực đồ trong viêm tai giữa với hòm nhĩ chứa ít dịch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1350" y="3962400"/>
            <a:ext cx="7926388" cy="2286000"/>
          </a:xfrm>
        </p:spPr>
        <p:txBody>
          <a:bodyPr/>
          <a:lstStyle/>
          <a:p>
            <a:pPr algn="just"/>
            <a:r>
              <a:rPr lang="vi-VN" sz="2800" dirty="0" smtClean="0">
                <a:latin typeface="Arial" pitchFamily="34" charset="0"/>
                <a:cs typeface="Arial" pitchFamily="34" charset="0"/>
              </a:rPr>
              <a:t>Sự tương ứng nhĩ lượng đồ và thính lực đồ âm đơn trong bệnh lý viêm tai giữa </a:t>
            </a:r>
          </a:p>
        </p:txBody>
      </p:sp>
      <p:pic>
        <p:nvPicPr>
          <p:cNvPr id="15363" name="Picture 4" descr="su tuong u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295400"/>
            <a:ext cx="8610600" cy="264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495800"/>
            <a:ext cx="4114800" cy="2133600"/>
          </a:xfrm>
        </p:spPr>
        <p:txBody>
          <a:bodyPr/>
          <a:lstStyle/>
          <a:p>
            <a:pPr marL="6350" indent="7938" algn="ctr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mtClean="0">
                <a:latin typeface="VNI-Times" pitchFamily="2" charset="0"/>
              </a:rPr>
              <a:t>Nhó löôïng ñoà vaø thính löïc ñoà ôû maøng nhó coù seïo moûng </a:t>
            </a:r>
          </a:p>
        </p:txBody>
      </p:sp>
      <p:pic>
        <p:nvPicPr>
          <p:cNvPr id="17411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812800"/>
            <a:ext cx="40386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812800"/>
            <a:ext cx="3962400" cy="337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4800600" y="4495800"/>
            <a:ext cx="411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350" indent="7938" algn="ctr" eaLnBrk="1" hangingPunct="1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sz="3000">
                <a:latin typeface="VNI-Times" pitchFamily="2" charset="0"/>
              </a:rPr>
              <a:t>Nhó löôïng ñoà vaø thính löïc ñoà do traät khôùp chuoãi xöông con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titled-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99" y="152400"/>
            <a:ext cx="6934201" cy="5492683"/>
          </a:xfr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41350" y="5715000"/>
            <a:ext cx="7926388" cy="91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41350" y="5715000"/>
            <a:ext cx="7926388" cy="91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</a:t>
            </a:r>
          </a:p>
        </p:txBody>
      </p:sp>
      <p:pic>
        <p:nvPicPr>
          <p:cNvPr id="7" name="Content Placeholder 6" descr="Untitled-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457200"/>
            <a:ext cx="7882778" cy="5989150"/>
          </a:xfr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41350" y="5715000"/>
            <a:ext cx="7926388" cy="91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</a:t>
            </a:r>
          </a:p>
        </p:txBody>
      </p:sp>
      <p:pic>
        <p:nvPicPr>
          <p:cNvPr id="6" name="Content Placeholder 5" descr="Untitled-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33600" y="228600"/>
            <a:ext cx="4924215" cy="6629400"/>
          </a:xfr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3" descr="Cau-can-tho-azbook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8534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Title 1"/>
          <p:cNvSpPr>
            <a:spLocks noGrp="1"/>
          </p:cNvSpPr>
          <p:nvPr>
            <p:ph type="title"/>
          </p:nvPr>
        </p:nvSpPr>
        <p:spPr>
          <a:xfrm>
            <a:off x="3276600" y="0"/>
            <a:ext cx="5867400" cy="1295400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 thành cảm ơn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</TotalTime>
  <Words>402</Words>
  <Application>Microsoft Office PowerPoint</Application>
  <PresentationFormat>On-screen Show (4:3)</PresentationFormat>
  <Paragraphs>61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Oriel</vt:lpstr>
      <vt:lpstr>ĐO NHĨ LƯỢNG</vt:lpstr>
      <vt:lpstr>Slide 2</vt:lpstr>
      <vt:lpstr>Slide 3</vt:lpstr>
      <vt:lpstr>Slide 4</vt:lpstr>
      <vt:lpstr>Slide 5</vt:lpstr>
      <vt:lpstr>Slide 6</vt:lpstr>
      <vt:lpstr>V = V1 + V2: 0.5 – 1.5 cc</vt:lpstr>
      <vt:lpstr>Viêm màng nhĩ - hẹp ống tai ngoài</vt:lpstr>
      <vt:lpstr>Slide 9</vt:lpstr>
      <vt:lpstr>V’ &lt; V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Chiều cao nhĩ đồ và thể tích ống tai ngoài</vt:lpstr>
      <vt:lpstr>Slide 25</vt:lpstr>
      <vt:lpstr>Độ dốc và bề rộng nhĩ đồ</vt:lpstr>
      <vt:lpstr>Áp lực ống tai giữa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Ứng dụng lâm sàng</vt:lpstr>
      <vt:lpstr>Slide 40</vt:lpstr>
      <vt:lpstr>Slide 41</vt:lpstr>
      <vt:lpstr>Slide 42</vt:lpstr>
      <vt:lpstr>Slide 43</vt:lpstr>
      <vt:lpstr>Slide 44</vt:lpstr>
      <vt:lpstr>Chân thành cảm ơn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 DUNG</dc:creator>
  <cp:lastModifiedBy>MinhHuong</cp:lastModifiedBy>
  <cp:revision>37</cp:revision>
  <dcterms:created xsi:type="dcterms:W3CDTF">2016-05-10T14:46:15Z</dcterms:created>
  <dcterms:modified xsi:type="dcterms:W3CDTF">2017-04-26T01:13:53Z</dcterms:modified>
</cp:coreProperties>
</file>