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63" r:id="rId2"/>
    <p:sldId id="257" r:id="rId3"/>
    <p:sldId id="258" r:id="rId4"/>
    <p:sldId id="259" r:id="rId5"/>
    <p:sldId id="260" r:id="rId6"/>
    <p:sldId id="262" r:id="rId7"/>
    <p:sldId id="332" r:id="rId8"/>
    <p:sldId id="264" r:id="rId9"/>
    <p:sldId id="303" r:id="rId10"/>
    <p:sldId id="304" r:id="rId11"/>
    <p:sldId id="333" r:id="rId12"/>
    <p:sldId id="305" r:id="rId13"/>
    <p:sldId id="306" r:id="rId14"/>
    <p:sldId id="317" r:id="rId15"/>
    <p:sldId id="334" r:id="rId16"/>
    <p:sldId id="335" r:id="rId17"/>
    <p:sldId id="336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82" r:id="rId33"/>
    <p:sldId id="285" r:id="rId34"/>
    <p:sldId id="318" r:id="rId35"/>
    <p:sldId id="331" r:id="rId36"/>
    <p:sldId id="319" r:id="rId37"/>
    <p:sldId id="320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07" autoAdjust="0"/>
  </p:normalViewPr>
  <p:slideViewPr>
    <p:cSldViewPr>
      <p:cViewPr varScale="1">
        <p:scale>
          <a:sx n="77" d="100"/>
          <a:sy n="77" d="100"/>
        </p:scale>
        <p:origin x="-85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9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22C8A-83F7-4D2F-B1D0-6A2D96C42613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30DD2-3451-49E6-B4F4-63E85B48C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30DD2-3451-49E6-B4F4-63E85B48C969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2258A-CE9F-4933-91B3-4D6107D8B196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D3460-E564-449E-9AB8-7242151EE7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978025"/>
            <a:ext cx="8229600" cy="1755775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en-US" sz="4200" b="1" dirty="0" smtClean="0">
                <a:latin typeface="Times New Roman" pitchFamily="18" charset="0"/>
                <a:cs typeface="Times New Roman" pitchFamily="18" charset="0"/>
              </a:rPr>
              <a:t>PHẢN XẠ BÀN ĐẠP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4191000"/>
            <a:ext cx="7848600" cy="2209800"/>
          </a:xfrm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PGS. TS.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Đặng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Hùng</a:t>
            </a:r>
            <a:endParaRPr lang="en-US" sz="3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endParaRPr lang="en-US" sz="3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PCN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Họng</a:t>
            </a:r>
            <a:endParaRPr lang="en-US" sz="3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Ngọc</a:t>
            </a:r>
            <a:r>
              <a:rPr lang="en-US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Thạch</a:t>
            </a:r>
            <a:endParaRPr lang="en-US" sz="3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95091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358900"/>
            <a:ext cx="70866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2/37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533400"/>
            <a:ext cx="8229600" cy="1371600"/>
          </a:xfrm>
        </p:spPr>
        <p:txBody>
          <a:bodyPr/>
          <a:lstStyle/>
          <a:p>
            <a:pPr eaLnBrk="1" hangingPunct="1"/>
            <a:r>
              <a:rPr lang="en-US" smtClean="0">
                <a:latin typeface="Times New Roman" pitchFamily="18" charset="0"/>
                <a:cs typeface="Times New Roman" pitchFamily="18" charset="0"/>
              </a:rPr>
              <a:t>Tỉ lệ đòn bẩy: 	21 x 1.3 = 27.3 lần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					(25 – 30 dB)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905000"/>
            <a:ext cx="5791200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3/37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drum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00200" y="2362200"/>
            <a:ext cx="5410200" cy="4241800"/>
          </a:xfrm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33400" y="1143000"/>
            <a:ext cx="8153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 indent="-44450">
              <a:spcBef>
                <a:spcPct val="20000"/>
              </a:spcBef>
              <a:defRPr/>
            </a:pPr>
            <a:r>
              <a:rPr lang="en-US" sz="2800" dirty="0" err="1">
                <a:latin typeface="VNI-Times" pitchFamily="2" charset="0"/>
                <a:cs typeface="+mn-cs"/>
              </a:rPr>
              <a:t>Noäi</a:t>
            </a:r>
            <a:r>
              <a:rPr lang="en-US" sz="2800" dirty="0">
                <a:latin typeface="VNI-Times" pitchFamily="2" charset="0"/>
                <a:cs typeface="+mn-cs"/>
              </a:rPr>
              <a:t> </a:t>
            </a:r>
            <a:r>
              <a:rPr lang="en-US" sz="2800" dirty="0" err="1">
                <a:latin typeface="VNI-Times" pitchFamily="2" charset="0"/>
                <a:cs typeface="+mn-cs"/>
              </a:rPr>
              <a:t>dòch</a:t>
            </a:r>
            <a:r>
              <a:rPr lang="en-US" sz="2800" dirty="0">
                <a:latin typeface="VNI-Times" pitchFamily="2" charset="0"/>
                <a:cs typeface="+mn-cs"/>
              </a:rPr>
              <a:t> </a:t>
            </a:r>
            <a:r>
              <a:rPr lang="en-US" sz="2800" dirty="0" err="1">
                <a:latin typeface="VNI-Times" pitchFamily="2" charset="0"/>
                <a:cs typeface="+mn-cs"/>
              </a:rPr>
              <a:t>vaø</a:t>
            </a:r>
            <a:r>
              <a:rPr lang="en-US" sz="2800" dirty="0">
                <a:latin typeface="VNI-Times" pitchFamily="2" charset="0"/>
                <a:cs typeface="+mn-cs"/>
              </a:rPr>
              <a:t> </a:t>
            </a:r>
            <a:r>
              <a:rPr lang="en-US" sz="2800" dirty="0" err="1">
                <a:latin typeface="VNI-Times" pitchFamily="2" charset="0"/>
                <a:cs typeface="+mn-cs"/>
              </a:rPr>
              <a:t>ngoaïi</a:t>
            </a:r>
            <a:r>
              <a:rPr lang="en-US" sz="2800" dirty="0">
                <a:latin typeface="VNI-Times" pitchFamily="2" charset="0"/>
                <a:cs typeface="+mn-cs"/>
              </a:rPr>
              <a:t> </a:t>
            </a:r>
            <a:r>
              <a:rPr lang="en-US" sz="2800" dirty="0" err="1">
                <a:latin typeface="VNI-Times" pitchFamily="2" charset="0"/>
                <a:cs typeface="+mn-cs"/>
              </a:rPr>
              <a:t>dòch</a:t>
            </a:r>
            <a:r>
              <a:rPr lang="en-US" sz="2800" dirty="0">
                <a:latin typeface="VNI-Times" pitchFamily="2" charset="0"/>
                <a:cs typeface="+mn-cs"/>
              </a:rPr>
              <a:t> rung </a:t>
            </a:r>
            <a:r>
              <a:rPr lang="en-US" sz="2800" dirty="0" err="1">
                <a:latin typeface="VNI-Times" pitchFamily="2" charset="0"/>
                <a:cs typeface="+mn-cs"/>
              </a:rPr>
              <a:t>ñoäng</a:t>
            </a:r>
            <a:r>
              <a:rPr lang="en-US" sz="2800" dirty="0">
                <a:latin typeface="VNI-Times" pitchFamily="2" charset="0"/>
                <a:cs typeface="+mn-cs"/>
              </a:rPr>
              <a:t> </a:t>
            </a:r>
            <a:r>
              <a:rPr lang="en-US" sz="2800" dirty="0">
                <a:latin typeface="VNI-Times" pitchFamily="2" charset="0"/>
                <a:sym typeface="Wingdings 3" pitchFamily="18" charset="2"/>
              </a:rPr>
              <a:t> </a:t>
            </a:r>
            <a:r>
              <a:rPr lang="en-US" sz="2800" b="1" dirty="0" err="1">
                <a:latin typeface="VNI-Times" pitchFamily="2" charset="0"/>
              </a:rPr>
              <a:t>năng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lượng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thuûy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ñoäng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löïc</a:t>
            </a:r>
            <a:endParaRPr lang="en-US" sz="2800" b="1" dirty="0">
              <a:latin typeface="VNI-Times" pitchFamily="2" charset="0"/>
            </a:endParaRPr>
          </a:p>
          <a:p>
            <a:pPr marL="388938" indent="-388938">
              <a:spcBef>
                <a:spcPct val="20000"/>
              </a:spcBef>
              <a:defRPr/>
            </a:pPr>
            <a:endParaRPr lang="en-US" sz="2800" dirty="0">
              <a:latin typeface="VNI-Times" pitchFamily="2" charset="0"/>
              <a:cs typeface="+mn-cs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err="1" smtClean="0">
                <a:latin typeface="VNI-Times" pitchFamily="2" charset="0"/>
              </a:rPr>
              <a:t>Giôùi</a:t>
            </a:r>
            <a:r>
              <a:rPr lang="en-US" sz="3600" b="1" dirty="0" smtClean="0">
                <a:latin typeface="VNI-Times" pitchFamily="2" charset="0"/>
              </a:rPr>
              <a:t> </a:t>
            </a:r>
            <a:r>
              <a:rPr lang="en-US" sz="3600" b="1" dirty="0" err="1" smtClean="0">
                <a:latin typeface="VNI-Times" pitchFamily="2" charset="0"/>
              </a:rPr>
              <a:t>thieäu</a:t>
            </a:r>
            <a:r>
              <a:rPr lang="en-US" sz="3600" b="1" dirty="0" smtClean="0">
                <a:latin typeface="VNI-Times" pitchFamily="2" charset="0"/>
              </a:rPr>
              <a:t> </a:t>
            </a:r>
            <a:r>
              <a:rPr lang="en-US" sz="3600" b="1" dirty="0" err="1" smtClean="0">
                <a:latin typeface="VNI-Times" pitchFamily="2" charset="0"/>
              </a:rPr>
              <a:t>ño</a:t>
            </a:r>
            <a:r>
              <a:rPr lang="en-US" sz="3600" b="1" dirty="0" smtClean="0">
                <a:latin typeface="VNI-Times" pitchFamily="2" charset="0"/>
              </a:rPr>
              <a:t> </a:t>
            </a:r>
            <a:r>
              <a:rPr lang="en-US" sz="3600" b="1" dirty="0" err="1" smtClean="0">
                <a:latin typeface="VNI-Times" pitchFamily="2" charset="0"/>
              </a:rPr>
              <a:t>thính</a:t>
            </a:r>
            <a:r>
              <a:rPr lang="en-US" sz="3600" b="1" dirty="0" smtClean="0">
                <a:latin typeface="VNI-Times" pitchFamily="2" charset="0"/>
              </a:rPr>
              <a:t> </a:t>
            </a:r>
            <a:r>
              <a:rPr lang="en-US" sz="3600" b="1" dirty="0" err="1" smtClean="0">
                <a:latin typeface="VNI-Times" pitchFamily="2" charset="0"/>
              </a:rPr>
              <a:t>löïc</a:t>
            </a:r>
            <a:endParaRPr lang="en-US" sz="3600" b="1" dirty="0" smtClean="0">
              <a:latin typeface="VNI-Times" pitchFamily="2" charset="0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4/37</a:t>
            </a: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 descr="14300-004-5FF077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371600"/>
            <a:ext cx="7467600" cy="494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5/37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Content Placeholder 3" descr="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5800" y="990600"/>
            <a:ext cx="7734300" cy="4922838"/>
          </a:xfr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6/37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219200"/>
            <a:ext cx="3810000" cy="3840163"/>
          </a:xfrm>
        </p:spPr>
        <p:txBody>
          <a:bodyPr/>
          <a:lstStyle/>
          <a:p>
            <a:pPr eaLnBrk="1" hangingPunct="1"/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Đường dẫn truyền thính giác trung tâm</a:t>
            </a:r>
          </a:p>
        </p:txBody>
      </p:sp>
      <p:pic>
        <p:nvPicPr>
          <p:cNvPr id="15363" name="Picture 3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6263" y="533400"/>
            <a:ext cx="4224337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28600" y="63246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7/37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tapedius-musc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152400"/>
            <a:ext cx="7556599" cy="584880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791200"/>
            <a:ext cx="8229600" cy="838200"/>
          </a:xfrm>
        </p:spPr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VII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8/37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ý</a:t>
            </a: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ngưỡng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Tai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Ốc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tai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TK VII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9/37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hồi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752600"/>
            <a:ext cx="4210050" cy="422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Arrow Connector 5"/>
          <p:cNvCxnSpPr/>
          <p:nvPr/>
        </p:nvCxnSpPr>
        <p:spPr>
          <a:xfrm>
            <a:off x="2286000" y="3124200"/>
            <a:ext cx="2438400" cy="1143000"/>
          </a:xfrm>
          <a:prstGeom prst="straightConnector1">
            <a:avLst/>
          </a:prstGeom>
          <a:ln w="4445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133600" y="4267200"/>
            <a:ext cx="2590800" cy="914400"/>
          </a:xfrm>
          <a:prstGeom prst="straightConnector1">
            <a:avLst/>
          </a:prstGeom>
          <a:ln w="44450">
            <a:solidFill>
              <a:srgbClr val="FF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10/37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Untitled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447800"/>
            <a:ext cx="5257800" cy="4644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11/37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(+)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Tai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Ngưỡng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Nghe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Tổn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TK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895600" y="2667000"/>
            <a:ext cx="2057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Bình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thường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2590800" y="2743200"/>
            <a:ext cx="381000" cy="6858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12/37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Ngưỡng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70-100 dB</a:t>
            </a: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80 dB</a:t>
            </a:r>
          </a:p>
          <a:p>
            <a:pPr lvl="1"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5 dB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1000, 2000 Hz</a:t>
            </a: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500, 1000, 2000, 4000 Hz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13/37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2438400" cy="1371600"/>
          </a:xfrm>
        </p:spPr>
        <p:txBody>
          <a:bodyPr>
            <a:normAutofit fontScale="90000"/>
          </a:bodyPr>
          <a:lstStyle/>
          <a:p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Ngưỡng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Acoustic _stapedius_ reflexes_page2_imag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71800" y="533399"/>
            <a:ext cx="5867398" cy="6077927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1000" y="2941638"/>
            <a:ext cx="3429000" cy="1935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Biên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độ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≥ 0.03 ml</a:t>
            </a: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14/37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en_a09fig0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47800" y="838200"/>
            <a:ext cx="6415404" cy="5135562"/>
          </a:xfrm>
        </p:spPr>
      </p:pic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15/37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en_a16fig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914400"/>
            <a:ext cx="5562600" cy="5113536"/>
          </a:xfrm>
        </p:spPr>
      </p:pic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16/37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coustic-immittance-measurements-13-6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609600"/>
            <a:ext cx="7449234" cy="5592762"/>
          </a:xfrm>
        </p:spPr>
      </p:pic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17/37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78911"/>
            <a:ext cx="8686800" cy="4807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532437"/>
            <a:ext cx="8229600" cy="868363"/>
          </a:xfrm>
        </p:spPr>
        <p:txBody>
          <a:bodyPr/>
          <a:lstStyle/>
          <a:p>
            <a:pPr algn="ctr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18/37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1798638"/>
            <a:ext cx="8639366" cy="3001962"/>
          </a:xfr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19/37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9317" y="1981200"/>
            <a:ext cx="8225366" cy="3306762"/>
          </a:xfr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20/37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5223" y="1676400"/>
            <a:ext cx="8393554" cy="3459162"/>
          </a:xfr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21/37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4771" y="1447800"/>
            <a:ext cx="8654458" cy="3916362"/>
          </a:xfr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22/37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5969" y="1295400"/>
            <a:ext cx="8312062" cy="3459162"/>
          </a:xfrm>
        </p:spPr>
      </p:pic>
      <p:pic>
        <p:nvPicPr>
          <p:cNvPr id="5" name="Picture 4" descr="hinh 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200" y="4876800"/>
            <a:ext cx="6248400" cy="1322126"/>
          </a:xfrm>
          <a:prstGeom prst="rect">
            <a:avLst/>
          </a:prstGeom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23/37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Tổn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ốc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702" y="1143000"/>
            <a:ext cx="8430596" cy="3763962"/>
          </a:xfrm>
        </p:spPr>
      </p:pic>
      <p:pic>
        <p:nvPicPr>
          <p:cNvPr id="5" name="Picture 4" descr="hinh 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41945" y="5029200"/>
            <a:ext cx="6883021" cy="1295400"/>
          </a:xfrm>
          <a:prstGeom prst="rect">
            <a:avLst/>
          </a:prstGeom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24/37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Tổn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VII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4771" y="1112838"/>
            <a:ext cx="8654458" cy="3916362"/>
          </a:xfrm>
        </p:spPr>
      </p:pic>
      <p:pic>
        <p:nvPicPr>
          <p:cNvPr id="5" name="Picture 4" descr="hinh 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5181600"/>
            <a:ext cx="6687127" cy="1219200"/>
          </a:xfrm>
          <a:prstGeom prst="rect">
            <a:avLst/>
          </a:prstGeom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25/37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Tổn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VII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 descr="091409-emanuelfig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295400"/>
            <a:ext cx="8382000" cy="3302000"/>
          </a:xfrm>
        </p:spPr>
      </p:pic>
      <p:pic>
        <p:nvPicPr>
          <p:cNvPr id="9" name="Picture 8" descr="hinh 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4889968"/>
            <a:ext cx="6858000" cy="1282232"/>
          </a:xfrm>
          <a:prstGeom prst="rect">
            <a:avLst/>
          </a:prstGeo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26/37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Tổn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2583" y="1219200"/>
            <a:ext cx="8518834" cy="3459162"/>
          </a:xfrm>
        </p:spPr>
      </p:pic>
      <p:pic>
        <p:nvPicPr>
          <p:cNvPr id="5" name="Picture 4" descr="hinh 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800" y="4953000"/>
            <a:ext cx="7065818" cy="1295400"/>
          </a:xfrm>
          <a:prstGeom prst="rect">
            <a:avLst/>
          </a:prstGeom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27/37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143000"/>
            <a:ext cx="8351260" cy="3306762"/>
          </a:xfrm>
        </p:spPr>
      </p:pic>
      <p:pic>
        <p:nvPicPr>
          <p:cNvPr id="5" name="Picture 4" descr="hinh 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76350" y="4724400"/>
            <a:ext cx="6800850" cy="1219200"/>
          </a:xfrm>
          <a:prstGeom prst="rect">
            <a:avLst/>
          </a:prstGeom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28/37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4664" y="1265238"/>
            <a:ext cx="8394672" cy="3154362"/>
          </a:xfrm>
        </p:spPr>
      </p:pic>
      <p:pic>
        <p:nvPicPr>
          <p:cNvPr id="2050" name="Picture 2" descr="D:\Bs Hung\Tong hop sua dung lam\Phan xa ban dap\hinh 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4572000"/>
            <a:ext cx="6820422" cy="1371600"/>
          </a:xfrm>
          <a:prstGeom prst="rect">
            <a:avLst/>
          </a:prstGeom>
          <a:noFill/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29/37</a:t>
            </a: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685800"/>
          </a:xfrm>
        </p:spPr>
        <p:txBody>
          <a:bodyPr>
            <a:normAutofit/>
          </a:bodyPr>
          <a:lstStyle/>
          <a:p>
            <a:pPr algn="l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7284" y="655638"/>
            <a:ext cx="8589432" cy="3001962"/>
          </a:xfr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733800"/>
            <a:ext cx="5811253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5486400"/>
            <a:ext cx="412652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30/37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Tổn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phức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ốc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tai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ốc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091409-emanuelfig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5969" y="1524000"/>
            <a:ext cx="8312062" cy="3459162"/>
          </a:xfr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31/37</a:t>
            </a: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0999" y="228600"/>
          <a:ext cx="8534400" cy="6438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1"/>
                <a:gridCol w="1066800"/>
                <a:gridCol w="1219200"/>
                <a:gridCol w="1066800"/>
                <a:gridCol w="4038599"/>
              </a:tblGrid>
              <a:tr h="470486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Dạng</a:t>
                      </a:r>
                      <a:r>
                        <a:rPr lang="en-US" sz="2000" b="1" kern="1200" baseline="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PX3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pc="4" dirty="0" err="1" smtClean="0">
                          <a:latin typeface="Arial" pitchFamily="34" charset="0"/>
                          <a:cs typeface="Arial" pitchFamily="34" charset="0"/>
                        </a:rPr>
                        <a:t>Phản</a:t>
                      </a:r>
                      <a:r>
                        <a:rPr lang="en-US" sz="2000" spc="4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spc="4" baseline="0" dirty="0" err="1" smtClean="0">
                          <a:latin typeface="Arial" pitchFamily="34" charset="0"/>
                          <a:cs typeface="Arial" pitchFamily="34" charset="0"/>
                        </a:rPr>
                        <a:t>xạ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Probe</a:t>
                      </a:r>
                    </a:p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Right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Probe</a:t>
                      </a:r>
                    </a:p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Left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giải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rowSpan="2"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BT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Contra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BT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Ipsi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rowSpan="2"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Đứng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Contra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Bệnh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tai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giữa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(T)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nhẹ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Ipsi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Bệnh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TK VII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rowSpan="2"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Chéo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Contra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Bệnh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TK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trái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Ipsi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Tổn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thương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ốc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tai (T)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nặng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rowSpan="2"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L </a:t>
                      </a:r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ngược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Contra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Bệnh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tai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giữa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(T)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Ipsi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Bệnh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trong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thân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não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(T)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rowSpan="2"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Ngang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Contra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Bệnh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trong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và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ngoài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thân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não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Ipsi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rowSpan="2"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Ô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duy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nhất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Contra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Bệnh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lý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trong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và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ngoài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thân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Arial" pitchFamily="34" charset="0"/>
                          <a:cs typeface="Arial" pitchFamily="34" charset="0"/>
                        </a:rPr>
                        <a:t>não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7048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Ipsi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32/37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Nghe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Nghe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40 dB HL: 80%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(-)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Nghe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(-)</a:t>
            </a:r>
          </a:p>
          <a:p>
            <a:pPr lvl="1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ngưỡng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 dB/so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33/37</a:t>
            </a: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81000"/>
            <a:ext cx="8229600" cy="59436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khớp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con</a:t>
            </a:r>
          </a:p>
          <a:p>
            <a:pPr lvl="1"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Nghe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chỗ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bám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chỗ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bám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Thủng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màng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nhĩ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TK VII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4191000" y="2133600"/>
            <a:ext cx="304800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343400" y="2133600"/>
            <a:ext cx="2286000" cy="762000"/>
          </a:xfrm>
        </p:spPr>
        <p:txBody>
          <a:bodyPr>
            <a:norm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4191000" y="3505200"/>
            <a:ext cx="304800" cy="19050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343400" y="4038600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Phản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xạ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âm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34/37</a:t>
            </a: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2590800" cy="1706562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đạp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thoái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Acoustic _stapedius_ reflexes_page5_imag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679" y="228600"/>
            <a:ext cx="5910921" cy="6248400"/>
          </a:xfr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048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35/37</a:t>
            </a: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Lỗ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Ho</a:t>
            </a:r>
          </a:p>
          <a:p>
            <a:pPr lvl="1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Khóc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chuyện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Nuốt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37/37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lệu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1500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sz="2800" dirty="0"/>
              <a:t>Feeney MP, Douglas HK, &amp; Sanford CA    (2004).    Wideband    reflectance measures of the </a:t>
            </a:r>
            <a:r>
              <a:rPr lang="en-US" sz="2800" dirty="0" err="1"/>
              <a:t>ipsilateral</a:t>
            </a:r>
            <a:r>
              <a:rPr lang="en-US" sz="2800" dirty="0"/>
              <a:t> acoustic </a:t>
            </a:r>
            <a:r>
              <a:rPr lang="en-US" sz="2800" dirty="0" err="1"/>
              <a:t>stapedium</a:t>
            </a:r>
            <a:r>
              <a:rPr lang="en-US" sz="2800" dirty="0"/>
              <a:t> reflex threshold. </a:t>
            </a:r>
            <a:r>
              <a:rPr lang="en-US" sz="2800" i="1" dirty="0"/>
              <a:t>Ear Hearing</a:t>
            </a:r>
            <a:r>
              <a:rPr lang="en-US" sz="2800" dirty="0"/>
              <a:t>, 25: 421-30</a:t>
            </a:r>
          </a:p>
          <a:p>
            <a:pPr algn="just">
              <a:lnSpc>
                <a:spcPct val="160000"/>
              </a:lnSpc>
            </a:pPr>
            <a:r>
              <a:rPr lang="en-US" sz="2800" dirty="0" err="1"/>
              <a:t>Jerger</a:t>
            </a:r>
            <a:r>
              <a:rPr lang="en-US" sz="2800" dirty="0"/>
              <a:t> S &amp; </a:t>
            </a:r>
            <a:r>
              <a:rPr lang="en-US" sz="2800" dirty="0" err="1"/>
              <a:t>Jerger</a:t>
            </a:r>
            <a:r>
              <a:rPr lang="en-US" sz="2800" dirty="0"/>
              <a:t> J (1977). Diagnostic value of cross vs. uncrossed acoustic reflexes: Eighth nerve and brain stem disorders. </a:t>
            </a:r>
            <a:r>
              <a:rPr lang="en-US" sz="2800" i="1" dirty="0"/>
              <a:t>Arch </a:t>
            </a:r>
            <a:r>
              <a:rPr lang="en-US" sz="2800" i="1" dirty="0" err="1"/>
              <a:t>Otolaryngol</a:t>
            </a:r>
            <a:r>
              <a:rPr lang="en-US" sz="2800" dirty="0"/>
              <a:t>, 103: 445-53</a:t>
            </a:r>
          </a:p>
          <a:p>
            <a:pPr algn="just">
              <a:lnSpc>
                <a:spcPct val="160000"/>
              </a:lnSpc>
            </a:pPr>
            <a:r>
              <a:rPr lang="en-US" sz="2800" dirty="0" err="1"/>
              <a:t>Jerger</a:t>
            </a:r>
            <a:r>
              <a:rPr lang="en-US" sz="2800" dirty="0"/>
              <a:t>  J,  Anthony  L,  </a:t>
            </a:r>
            <a:r>
              <a:rPr lang="en-US" sz="2800" dirty="0" err="1"/>
              <a:t>Jerger</a:t>
            </a:r>
            <a:r>
              <a:rPr lang="en-US" sz="2800" dirty="0"/>
              <a:t>  S,  and Mauldin  L.  (1974).  Studies  in  </a:t>
            </a:r>
            <a:r>
              <a:rPr lang="en-US" sz="2800" dirty="0" err="1"/>
              <a:t>impe</a:t>
            </a:r>
            <a:r>
              <a:rPr lang="en-US" sz="2800" dirty="0"/>
              <a:t>-dance </a:t>
            </a:r>
            <a:r>
              <a:rPr lang="en-US" sz="2800" dirty="0" err="1"/>
              <a:t>audiometry</a:t>
            </a:r>
            <a:r>
              <a:rPr lang="en-US" sz="2800" dirty="0"/>
              <a:t>. III. Middle ear </a:t>
            </a:r>
            <a:r>
              <a:rPr lang="en-US" sz="2800" dirty="0" err="1"/>
              <a:t>dis</a:t>
            </a:r>
            <a:r>
              <a:rPr lang="en-US" sz="2800" dirty="0"/>
              <a:t>- orders. </a:t>
            </a:r>
            <a:r>
              <a:rPr lang="en-US" sz="2800" i="1" dirty="0"/>
              <a:t>Arch </a:t>
            </a:r>
            <a:r>
              <a:rPr lang="en-US" sz="2800" i="1" dirty="0" err="1"/>
              <a:t>Otolaryngol</a:t>
            </a:r>
            <a:r>
              <a:rPr lang="en-US" sz="2800" dirty="0"/>
              <a:t>, 99: 165-71</a:t>
            </a:r>
          </a:p>
          <a:p>
            <a:pPr algn="just">
              <a:lnSpc>
                <a:spcPct val="160000"/>
              </a:lnSpc>
            </a:pPr>
            <a:r>
              <a:rPr lang="en-US" sz="2800" dirty="0" err="1"/>
              <a:t>Møller</a:t>
            </a:r>
            <a:r>
              <a:rPr lang="en-US" sz="2800" dirty="0"/>
              <a:t> A. (2000). Hearing: Its </a:t>
            </a:r>
            <a:r>
              <a:rPr lang="en-US" sz="2800" dirty="0" err="1"/>
              <a:t>physio</a:t>
            </a:r>
            <a:r>
              <a:rPr lang="en-US" sz="2800" dirty="0"/>
              <a:t>- logy  and  </a:t>
            </a:r>
            <a:r>
              <a:rPr lang="en-US" sz="2800" dirty="0" err="1"/>
              <a:t>pathophysiology</a:t>
            </a:r>
            <a:r>
              <a:rPr lang="en-US" sz="2800" dirty="0"/>
              <a:t>.  </a:t>
            </a:r>
            <a:r>
              <a:rPr lang="en-US" sz="2800" i="1" dirty="0"/>
              <a:t>Academic Press</a:t>
            </a:r>
            <a:r>
              <a:rPr lang="en-US" sz="2800" dirty="0"/>
              <a:t>.181-90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01000" y="62484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 smtClean="0"/>
              <a:t>37/37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687</Words>
  <Application>Microsoft Office PowerPoint</Application>
  <PresentationFormat>On-screen Show (4:3)</PresentationFormat>
  <Paragraphs>163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PHẢN XẠ BÀN ĐẠP</vt:lpstr>
      <vt:lpstr>Sinh lý nghe</vt:lpstr>
      <vt:lpstr>Slide 3</vt:lpstr>
      <vt:lpstr>Giôùi thieäu ño thính löïc</vt:lpstr>
      <vt:lpstr>Cơ chế tiếp nhận âm</vt:lpstr>
      <vt:lpstr>Slide 6</vt:lpstr>
      <vt:lpstr>Đường dẫn truyền thính giác trung tâm</vt:lpstr>
      <vt:lpstr>Thần kinh VII và cơ bàn đạp</vt:lpstr>
      <vt:lpstr>Khái niệm</vt:lpstr>
      <vt:lpstr>Âm phản hồi</vt:lpstr>
      <vt:lpstr>Định danh cách đo</vt:lpstr>
      <vt:lpstr>Quy luật</vt:lpstr>
      <vt:lpstr>Ngưỡng phản xạ bàn đạp</vt:lpstr>
      <vt:lpstr>Ngưỡng phản xạ bàn đạp</vt:lpstr>
      <vt:lpstr>Slide 15</vt:lpstr>
      <vt:lpstr>Slide 16</vt:lpstr>
      <vt:lpstr>Slide 17</vt:lpstr>
      <vt:lpstr>Slide 18</vt:lpstr>
      <vt:lpstr>Cung phản xạ bình thường</vt:lpstr>
      <vt:lpstr>Phản xạ phải cùng bên</vt:lpstr>
      <vt:lpstr>Phản xạ phải đối bên</vt:lpstr>
      <vt:lpstr>Phản xạ trái cùng bên</vt:lpstr>
      <vt:lpstr>Phản xạ trái đối bên</vt:lpstr>
      <vt:lpstr>Tổn thương ốc tai phải</vt:lpstr>
      <vt:lpstr>Tổn thương thần kinh VII (phải)</vt:lpstr>
      <vt:lpstr>Tổn thương thần kinh VII (phải)</vt:lpstr>
      <vt:lpstr>Tổn thương tai giữa phải</vt:lpstr>
      <vt:lpstr>Bệnh lý thân não nhỏ</vt:lpstr>
      <vt:lpstr>Bệnh lý thân não lớn</vt:lpstr>
      <vt:lpstr>Bệnh lý ngoài thân não</vt:lpstr>
      <vt:lpstr>Tổn thương phức hợp ốc tai – nhân ốc tai</vt:lpstr>
      <vt:lpstr>Slide 32</vt:lpstr>
      <vt:lpstr>Yếu tố ảnh hưởng phản xạ</vt:lpstr>
      <vt:lpstr>Cơ bàn đạp</vt:lpstr>
      <vt:lpstr>Phản xạ bàn đạp thoái hóa</vt:lpstr>
      <vt:lpstr>Chú ý khi đo</vt:lpstr>
      <vt:lpstr>Tài lệu tham khảo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PHẢN XẠ BÀN ĐẠP</dc:title>
  <dc:creator>TRI DUNG</dc:creator>
  <cp:lastModifiedBy>TRI DUNG</cp:lastModifiedBy>
  <cp:revision>29</cp:revision>
  <dcterms:created xsi:type="dcterms:W3CDTF">2015-06-08T14:17:27Z</dcterms:created>
  <dcterms:modified xsi:type="dcterms:W3CDTF">2015-06-08T16:53:45Z</dcterms:modified>
</cp:coreProperties>
</file>